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</p:sldIdLst>
  <p:sldSz cx="10691813" cy="7559675"/>
  <p:notesSz cx="9296400" cy="7010400"/>
  <p:defaultTextStyle>
    <a:defPPr>
      <a:defRPr lang="en-US"/>
    </a:defPPr>
    <a:lvl1pPr marL="0" algn="l" defTabSz="995384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1pPr>
    <a:lvl2pPr marL="497693" algn="l" defTabSz="995384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2pPr>
    <a:lvl3pPr marL="995384" algn="l" defTabSz="995384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3pPr>
    <a:lvl4pPr marL="1493077" algn="l" defTabSz="995384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4pPr>
    <a:lvl5pPr marL="1990770" algn="l" defTabSz="995384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5pPr>
    <a:lvl6pPr marL="2488462" algn="l" defTabSz="995384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6pPr>
    <a:lvl7pPr marL="2986154" algn="l" defTabSz="995384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7pPr>
    <a:lvl8pPr marL="3483847" algn="l" defTabSz="995384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8pPr>
    <a:lvl9pPr marL="3981539" algn="l" defTabSz="995384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CC"/>
    <a:srgbClr val="35A9DE"/>
    <a:srgbClr val="2479BF"/>
    <a:srgbClr val="FBAD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1168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BBEF9-8F01-4657-8067-918A9FE08746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139EE-08F2-4F65-A213-9C69F29B0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297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BBEF9-8F01-4657-8067-918A9FE08746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139EE-08F2-4F65-A213-9C69F29B0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763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BBEF9-8F01-4657-8067-918A9FE08746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139EE-08F2-4F65-A213-9C69F29B0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067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BBEF9-8F01-4657-8067-918A9FE08746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139EE-08F2-4F65-A213-9C69F29B0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035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BBEF9-8F01-4657-8067-918A9FE08746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139EE-08F2-4F65-A213-9C69F29B0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BBEF9-8F01-4657-8067-918A9FE08746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139EE-08F2-4F65-A213-9C69F29B0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032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BBEF9-8F01-4657-8067-918A9FE08746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139EE-08F2-4F65-A213-9C69F29B0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598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BBEF9-8F01-4657-8067-918A9FE08746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139EE-08F2-4F65-A213-9C69F29B0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9238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BBEF9-8F01-4657-8067-918A9FE08746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139EE-08F2-4F65-A213-9C69F29B0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128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BBEF9-8F01-4657-8067-918A9FE08746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139EE-08F2-4F65-A213-9C69F29B0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209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BBEF9-8F01-4657-8067-918A9FE08746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139EE-08F2-4F65-A213-9C69F29B0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826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ABBEF9-8F01-4657-8067-918A9FE08746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D139EE-08F2-4F65-A213-9C69F29B0D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497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999021" y="1825127"/>
            <a:ext cx="1092627" cy="129221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32" name="Rectangle 131"/>
          <p:cNvSpPr/>
          <p:nvPr/>
        </p:nvSpPr>
        <p:spPr>
          <a:xfrm>
            <a:off x="9894699" y="1812668"/>
            <a:ext cx="465308" cy="127780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7</a:t>
            </a:r>
          </a:p>
        </p:txBody>
      </p:sp>
      <p:sp>
        <p:nvSpPr>
          <p:cNvPr id="133" name="Rectangle 132"/>
          <p:cNvSpPr/>
          <p:nvPr/>
        </p:nvSpPr>
        <p:spPr>
          <a:xfrm>
            <a:off x="3785910" y="1818445"/>
            <a:ext cx="408409" cy="12720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303</a:t>
            </a:r>
          </a:p>
          <a:p>
            <a:r>
              <a:rPr lang="en-US" sz="1000" dirty="0">
                <a:solidFill>
                  <a:schemeClr val="tx1"/>
                </a:solidFill>
              </a:rPr>
              <a:t>LAB</a:t>
            </a:r>
          </a:p>
        </p:txBody>
      </p:sp>
      <p:sp>
        <p:nvSpPr>
          <p:cNvPr id="135" name="Rectangle 134"/>
          <p:cNvSpPr/>
          <p:nvPr/>
        </p:nvSpPr>
        <p:spPr>
          <a:xfrm>
            <a:off x="9973727" y="3111208"/>
            <a:ext cx="386165" cy="132284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85000"/>
                </a:schemeClr>
              </a:solidFill>
            </a:endParaRPr>
          </a:p>
          <a:p>
            <a:pPr algn="ctr"/>
            <a:endParaRPr lang="en-US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36" name="Rectangle 135"/>
          <p:cNvSpPr/>
          <p:nvPr/>
        </p:nvSpPr>
        <p:spPr>
          <a:xfrm>
            <a:off x="3733738" y="3096462"/>
            <a:ext cx="434981" cy="131707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303</a:t>
            </a:r>
          </a:p>
          <a:p>
            <a:pPr algn="ctr"/>
            <a:r>
              <a:rPr lang="en-US" sz="1000" dirty="0">
                <a:solidFill>
                  <a:schemeClr val="tx1"/>
                </a:solidFill>
              </a:rPr>
              <a:t>203</a:t>
            </a:r>
          </a:p>
        </p:txBody>
      </p:sp>
      <p:sp>
        <p:nvSpPr>
          <p:cNvPr id="138" name="Rectangle 137"/>
          <p:cNvSpPr/>
          <p:nvPr/>
        </p:nvSpPr>
        <p:spPr>
          <a:xfrm>
            <a:off x="10000859" y="4440744"/>
            <a:ext cx="359147" cy="12742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39" name="Rectangle 138"/>
          <p:cNvSpPr/>
          <p:nvPr/>
        </p:nvSpPr>
        <p:spPr>
          <a:xfrm>
            <a:off x="3785911" y="4431955"/>
            <a:ext cx="391824" cy="12789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303</a:t>
            </a:r>
          </a:p>
        </p:txBody>
      </p:sp>
      <p:sp>
        <p:nvSpPr>
          <p:cNvPr id="140" name="Rectangle 139"/>
          <p:cNvSpPr/>
          <p:nvPr/>
        </p:nvSpPr>
        <p:spPr>
          <a:xfrm>
            <a:off x="10000859" y="5726369"/>
            <a:ext cx="359147" cy="149638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31" name="Rectangle 130"/>
          <p:cNvSpPr/>
          <p:nvPr/>
        </p:nvSpPr>
        <p:spPr>
          <a:xfrm>
            <a:off x="10000859" y="1179613"/>
            <a:ext cx="359147" cy="619326"/>
          </a:xfrm>
          <a:prstGeom prst="rect">
            <a:avLst/>
          </a:prstGeom>
          <a:solidFill>
            <a:srgbClr val="35A9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30" name="Rectangle 129"/>
          <p:cNvSpPr/>
          <p:nvPr/>
        </p:nvSpPr>
        <p:spPr>
          <a:xfrm>
            <a:off x="3785911" y="1185390"/>
            <a:ext cx="391824" cy="613550"/>
          </a:xfrm>
          <a:prstGeom prst="rect">
            <a:avLst/>
          </a:prstGeom>
          <a:solidFill>
            <a:srgbClr val="35A9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27" name="Rectangle 126"/>
          <p:cNvSpPr/>
          <p:nvPr/>
        </p:nvSpPr>
        <p:spPr>
          <a:xfrm>
            <a:off x="510652" y="1817193"/>
            <a:ext cx="380404" cy="5409309"/>
          </a:xfrm>
          <a:prstGeom prst="rect">
            <a:avLst/>
          </a:prstGeom>
          <a:solidFill>
            <a:srgbClr val="35A9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85000"/>
                </a:schemeClr>
              </a:solidFill>
            </a:endParaRPr>
          </a:p>
        </p:txBody>
      </p:sp>
      <p:pic>
        <p:nvPicPr>
          <p:cNvPr id="65" name="Picture 6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0716" y="1175399"/>
            <a:ext cx="1096012" cy="637033"/>
          </a:xfrm>
          <a:prstGeom prst="rect">
            <a:avLst/>
          </a:prstGeom>
        </p:spPr>
      </p:pic>
      <p:pic>
        <p:nvPicPr>
          <p:cNvPr id="64" name="Picture 6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4663" y="1175399"/>
            <a:ext cx="836810" cy="637033"/>
          </a:xfrm>
          <a:prstGeom prst="rect">
            <a:avLst/>
          </a:prstGeom>
        </p:spPr>
      </p:pic>
      <p:pic>
        <p:nvPicPr>
          <p:cNvPr id="63" name="Picture 6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3809" y="1175399"/>
            <a:ext cx="954026" cy="637033"/>
          </a:xfrm>
          <a:prstGeom prst="rect">
            <a:avLst/>
          </a:prstGeom>
        </p:spPr>
      </p:pic>
      <p:pic>
        <p:nvPicPr>
          <p:cNvPr id="62" name="Picture 6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6606" y="1175400"/>
            <a:ext cx="954026" cy="637033"/>
          </a:xfrm>
          <a:prstGeom prst="rect">
            <a:avLst/>
          </a:prstGeom>
        </p:spPr>
      </p:pic>
      <p:pic>
        <p:nvPicPr>
          <p:cNvPr id="60" name="Picture 5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4640" y="1175400"/>
            <a:ext cx="954026" cy="63703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8622" y="1175400"/>
            <a:ext cx="954026" cy="63703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0429" y="1175401"/>
            <a:ext cx="353569" cy="63703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5004" y="1175403"/>
            <a:ext cx="304801" cy="63703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1311" y="1175402"/>
            <a:ext cx="957074" cy="637033"/>
          </a:xfrm>
          <a:prstGeom prst="rect">
            <a:avLst/>
          </a:prstGeom>
        </p:spPr>
      </p:pic>
      <p:pic>
        <p:nvPicPr>
          <p:cNvPr id="52" name="Picture 5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7869" y="1175403"/>
            <a:ext cx="1042418" cy="637033"/>
          </a:xfrm>
          <a:prstGeom prst="rect">
            <a:avLst/>
          </a:prstGeom>
        </p:spPr>
      </p:pic>
      <p:sp>
        <p:nvSpPr>
          <p:cNvPr id="145" name="TextBox 144"/>
          <p:cNvSpPr txBox="1"/>
          <p:nvPr/>
        </p:nvSpPr>
        <p:spPr>
          <a:xfrm rot="16200000">
            <a:off x="3378084" y="1408249"/>
            <a:ext cx="47641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 65 Medium" panose="020B0500000000000000" pitchFamily="2" charset="0"/>
              </a:rPr>
              <a:t>L/U/P</a:t>
            </a:r>
          </a:p>
        </p:txBody>
      </p:sp>
      <p:sp>
        <p:nvSpPr>
          <p:cNvPr id="144" name="TextBox 143"/>
          <p:cNvSpPr txBox="1"/>
          <p:nvPr/>
        </p:nvSpPr>
        <p:spPr>
          <a:xfrm rot="16200000">
            <a:off x="3055279" y="1408250"/>
            <a:ext cx="37542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 65 Medium" panose="020B0500000000000000" pitchFamily="2" charset="0"/>
              </a:rPr>
              <a:t>O/Z</a:t>
            </a:r>
          </a:p>
        </p:txBody>
      </p:sp>
      <p:sp>
        <p:nvSpPr>
          <p:cNvPr id="143" name="TextBox 142"/>
          <p:cNvSpPr txBox="1"/>
          <p:nvPr/>
        </p:nvSpPr>
        <p:spPr>
          <a:xfrm>
            <a:off x="2100197" y="1346695"/>
            <a:ext cx="101662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 65 Medium" panose="020B0500000000000000" pitchFamily="2" charset="0"/>
              </a:rPr>
              <a:t>MËSIMDHËNËSI</a:t>
            </a:r>
          </a:p>
          <a:p>
            <a:pPr algn="ctr"/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 65 Medium" panose="020B0500000000000000" pitchFamily="2" charset="0"/>
              </a:rPr>
              <a:t>/ASISTENTI</a:t>
            </a: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6612" y="877150"/>
            <a:ext cx="1360965" cy="225870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1089375" y="546881"/>
            <a:ext cx="1346844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b="1" dirty="0">
                <a:solidFill>
                  <a:srgbClr val="35A9DE"/>
                </a:solidFill>
                <a:latin typeface="Helvetica 65 Medium" panose="020B0500000000000000" pitchFamily="2" charset="0"/>
              </a:rPr>
              <a:t>INFERMIERI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060040" y="802543"/>
            <a:ext cx="6137193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sq-AL" sz="1300" b="1" dirty="0">
                <a:solidFill>
                  <a:srgbClr val="35A9DE"/>
                </a:solidFill>
                <a:effectLst/>
                <a:latin typeface="Helvetica LT Std" panose="020B05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ORARI I LIGJËRATAVE DHE USHTRIMEVE PËR VITIN AKADEMIK 202</a:t>
            </a:r>
            <a:r>
              <a:rPr lang="en-US" sz="1300" b="1" dirty="0">
                <a:solidFill>
                  <a:srgbClr val="35A9DE"/>
                </a:solidFill>
                <a:effectLst/>
                <a:latin typeface="Helvetica LT Std" panose="020B05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5/</a:t>
            </a:r>
            <a:r>
              <a:rPr lang="sq-AL" sz="1300" b="1" dirty="0">
                <a:solidFill>
                  <a:srgbClr val="35A9DE"/>
                </a:solidFill>
                <a:effectLst/>
                <a:latin typeface="Helvetica LT Std" panose="020B05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202</a:t>
            </a:r>
            <a:r>
              <a:rPr lang="en-US" sz="1300" b="1" dirty="0">
                <a:solidFill>
                  <a:srgbClr val="35A9DE"/>
                </a:solidFill>
                <a:effectLst/>
                <a:latin typeface="Helvetica LT Std" panose="020B05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6</a:t>
            </a:r>
            <a:endParaRPr lang="en-US" sz="1300" dirty="0">
              <a:solidFill>
                <a:srgbClr val="35A9DE"/>
              </a:solidFill>
              <a:effectLst/>
              <a:latin typeface="Helvetica LT Std" panose="020B0504020202020204" pitchFamily="34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 rot="16200000">
            <a:off x="-446796" y="5783068"/>
            <a:ext cx="230063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300" b="1" dirty="0">
                <a:solidFill>
                  <a:schemeClr val="bg1"/>
                </a:solidFill>
                <a:latin typeface="Helvetica LT Std" panose="020B0504020202020204" pitchFamily="34" charset="0"/>
              </a:rPr>
              <a:t>INFERMIERI: </a:t>
            </a:r>
            <a:r>
              <a:rPr lang="it-IT" sz="1300" dirty="0">
                <a:solidFill>
                  <a:schemeClr val="bg1"/>
                </a:solidFill>
                <a:latin typeface="Helvetica LT Std" panose="020B0504020202020204" pitchFamily="34" charset="0"/>
              </a:rPr>
              <a:t> Semestri I-rë </a:t>
            </a:r>
            <a:endParaRPr lang="en-US" sz="1300" b="1" dirty="0">
              <a:solidFill>
                <a:schemeClr val="bg1"/>
              </a:solidFill>
              <a:latin typeface="Helvetica 65 Medium" panose="020B0500000000000000" pitchFamily="2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280347" y="1400007"/>
            <a:ext cx="60785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 65 Medium" panose="020B0500000000000000" pitchFamily="2" charset="0"/>
              </a:rPr>
              <a:t>MODULI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379220" y="1408250"/>
            <a:ext cx="57900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 65 Medium" panose="020B0500000000000000" pitchFamily="2" charset="0"/>
              </a:rPr>
              <a:t>E HËNË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5286654" y="1400007"/>
            <a:ext cx="66396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 65 Medium" panose="020B0500000000000000" pitchFamily="2" charset="0"/>
              </a:rPr>
              <a:t>E MARTË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209136" y="1400007"/>
            <a:ext cx="82105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 65 Medium" panose="020B0500000000000000" pitchFamily="2" charset="0"/>
              </a:rPr>
              <a:t>E MËRKURË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7240243" y="1386193"/>
            <a:ext cx="63030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 65 Medium" panose="020B0500000000000000" pitchFamily="2" charset="0"/>
              </a:rPr>
              <a:t>E ENJTE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8205910" y="1408250"/>
            <a:ext cx="73289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 65 Medium" panose="020B0500000000000000" pitchFamily="2" charset="0"/>
              </a:rPr>
              <a:t>E PREMTE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9149352" y="1400007"/>
            <a:ext cx="71846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 65 Medium" panose="020B0500000000000000" pitchFamily="2" charset="0"/>
              </a:rPr>
              <a:t>E SHTUNË</a:t>
            </a:r>
          </a:p>
        </p:txBody>
      </p:sp>
      <p:sp>
        <p:nvSpPr>
          <p:cNvPr id="46" name="TextBox 45"/>
          <p:cNvSpPr txBox="1"/>
          <p:nvPr/>
        </p:nvSpPr>
        <p:spPr>
          <a:xfrm rot="16200000">
            <a:off x="9938524" y="1408250"/>
            <a:ext cx="45878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>
                <a:solidFill>
                  <a:schemeClr val="bg1"/>
                </a:solidFill>
                <a:latin typeface="Helvetica 65 Medium" panose="020B0500000000000000" pitchFamily="2" charset="0"/>
              </a:rPr>
              <a:t>ECTS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1318061" y="2106968"/>
            <a:ext cx="7930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err="1"/>
              <a:t>Kujdesi</a:t>
            </a:r>
            <a:r>
              <a:rPr lang="en-US" sz="1000" dirty="0"/>
              <a:t> </a:t>
            </a:r>
            <a:r>
              <a:rPr lang="en-US" sz="1000" dirty="0" err="1"/>
              <a:t>Infermieror</a:t>
            </a:r>
            <a:r>
              <a:rPr lang="en-US" sz="1000" dirty="0"/>
              <a:t> 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840065" y="2132018"/>
            <a:ext cx="26481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solidFill>
                  <a:schemeClr val="bg1"/>
                </a:solidFill>
                <a:latin typeface="Helvetica 65 Medium" panose="020B0500000000000000" pitchFamily="2" charset="0"/>
              </a:rPr>
              <a:t>1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847707" y="2769468"/>
            <a:ext cx="26481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solidFill>
                  <a:schemeClr val="bg1"/>
                </a:solidFill>
                <a:latin typeface="Helvetica 65 Medium" panose="020B0500000000000000" pitchFamily="2" charset="0"/>
              </a:rPr>
              <a:t>2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842501" y="3484236"/>
            <a:ext cx="26481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solidFill>
                  <a:schemeClr val="bg1"/>
                </a:solidFill>
                <a:latin typeface="Helvetica 65 Medium" panose="020B0500000000000000" pitchFamily="2" charset="0"/>
              </a:rPr>
              <a:t>3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842501" y="4219465"/>
            <a:ext cx="26481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solidFill>
                  <a:schemeClr val="bg1"/>
                </a:solidFill>
                <a:latin typeface="Helvetica 65 Medium" panose="020B0500000000000000" pitchFamily="2" charset="0"/>
              </a:rPr>
              <a:t>4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840065" y="4934233"/>
            <a:ext cx="26481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solidFill>
                  <a:schemeClr val="bg1"/>
                </a:solidFill>
                <a:latin typeface="Helvetica 65 Medium" panose="020B0500000000000000" pitchFamily="2" charset="0"/>
              </a:rPr>
              <a:t>5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826338" y="5627248"/>
            <a:ext cx="26481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solidFill>
                  <a:schemeClr val="bg1"/>
                </a:solidFill>
                <a:latin typeface="Helvetica 65 Medium" panose="020B0500000000000000" pitchFamily="2" charset="0"/>
              </a:rPr>
              <a:t>6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835818" y="1583495"/>
            <a:ext cx="33534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50" b="1" dirty="0" err="1">
                <a:solidFill>
                  <a:schemeClr val="bg1"/>
                </a:solidFill>
                <a:latin typeface="Helvetica 65 Medium" panose="020B0500000000000000" pitchFamily="2" charset="0"/>
              </a:rPr>
              <a:t>Nr</a:t>
            </a:r>
            <a:r>
              <a:rPr lang="en-US" sz="750" b="1" dirty="0">
                <a:solidFill>
                  <a:schemeClr val="bg1"/>
                </a:solidFill>
                <a:latin typeface="Helvetica 65 Medium" panose="020B0500000000000000" pitchFamily="2" charset="0"/>
              </a:rPr>
              <a:t>.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3709404" y="1400007"/>
            <a:ext cx="52290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>
                <a:solidFill>
                  <a:schemeClr val="bg1"/>
                </a:solidFill>
                <a:latin typeface="Helvetica 65 Medium" panose="020B0500000000000000" pitchFamily="2" charset="0"/>
              </a:rPr>
              <a:t>SALLA</a:t>
            </a:r>
          </a:p>
        </p:txBody>
      </p:sp>
      <p:sp>
        <p:nvSpPr>
          <p:cNvPr id="146" name="TextBox 145"/>
          <p:cNvSpPr txBox="1"/>
          <p:nvPr/>
        </p:nvSpPr>
        <p:spPr>
          <a:xfrm>
            <a:off x="840065" y="6339294"/>
            <a:ext cx="26481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solidFill>
                  <a:schemeClr val="bg1"/>
                </a:solidFill>
                <a:latin typeface="Helvetica 65 Medium" panose="020B0500000000000000" pitchFamily="2" charset="0"/>
              </a:rPr>
              <a:t>7</a:t>
            </a:r>
          </a:p>
        </p:txBody>
      </p:sp>
      <p:grpSp>
        <p:nvGrpSpPr>
          <p:cNvPr id="154" name="Group 153"/>
          <p:cNvGrpSpPr/>
          <p:nvPr/>
        </p:nvGrpSpPr>
        <p:grpSpPr>
          <a:xfrm>
            <a:off x="10050636" y="2091579"/>
            <a:ext cx="271361" cy="4503119"/>
            <a:chOff x="997920" y="2229544"/>
            <a:chExt cx="271361" cy="4503119"/>
          </a:xfrm>
        </p:grpSpPr>
        <p:sp>
          <p:nvSpPr>
            <p:cNvPr id="147" name="TextBox 146"/>
            <p:cNvSpPr txBox="1"/>
            <p:nvPr/>
          </p:nvSpPr>
          <p:spPr>
            <a:xfrm>
              <a:off x="1011647" y="2229544"/>
              <a:ext cx="18473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n-US" sz="1000" dirty="0">
                <a:solidFill>
                  <a:schemeClr val="bg1"/>
                </a:solidFill>
                <a:latin typeface="Helvetica 65 Medium" panose="020B0500000000000000" pitchFamily="2" charset="0"/>
              </a:endParaRPr>
            </a:p>
          </p:txBody>
        </p:sp>
        <p:sp>
          <p:nvSpPr>
            <p:cNvPr id="148" name="TextBox 147"/>
            <p:cNvSpPr txBox="1"/>
            <p:nvPr/>
          </p:nvSpPr>
          <p:spPr>
            <a:xfrm>
              <a:off x="1019289" y="2930838"/>
              <a:ext cx="18473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n-US" sz="1000" dirty="0">
                <a:solidFill>
                  <a:schemeClr val="bg1"/>
                </a:solidFill>
                <a:latin typeface="Helvetica 65 Medium" panose="020B0500000000000000" pitchFamily="2" charset="0"/>
              </a:endParaRPr>
            </a:p>
          </p:txBody>
        </p:sp>
        <p:sp>
          <p:nvSpPr>
            <p:cNvPr id="149" name="TextBox 148"/>
            <p:cNvSpPr txBox="1"/>
            <p:nvPr/>
          </p:nvSpPr>
          <p:spPr>
            <a:xfrm>
              <a:off x="1014083" y="3630505"/>
              <a:ext cx="25519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/>
                <a:t>3</a:t>
              </a:r>
            </a:p>
          </p:txBody>
        </p:sp>
        <p:sp>
          <p:nvSpPr>
            <p:cNvPr id="151" name="TextBox 150"/>
            <p:cNvSpPr txBox="1"/>
            <p:nvPr/>
          </p:nvSpPr>
          <p:spPr>
            <a:xfrm>
              <a:off x="1011647" y="5029839"/>
              <a:ext cx="25519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/>
                <a:t>3</a:t>
              </a:r>
            </a:p>
          </p:txBody>
        </p:sp>
        <p:sp>
          <p:nvSpPr>
            <p:cNvPr id="152" name="TextBox 151"/>
            <p:cNvSpPr txBox="1"/>
            <p:nvPr/>
          </p:nvSpPr>
          <p:spPr>
            <a:xfrm>
              <a:off x="997920" y="5786775"/>
              <a:ext cx="18473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n-US" sz="1000" dirty="0">
                <a:solidFill>
                  <a:schemeClr val="bg1"/>
                </a:solidFill>
                <a:latin typeface="Helvetica 65 Medium" panose="020B0500000000000000" pitchFamily="2" charset="0"/>
              </a:endParaRPr>
            </a:p>
          </p:txBody>
        </p:sp>
        <p:sp>
          <p:nvSpPr>
            <p:cNvPr id="153" name="TextBox 152"/>
            <p:cNvSpPr txBox="1"/>
            <p:nvPr/>
          </p:nvSpPr>
          <p:spPr>
            <a:xfrm>
              <a:off x="1011647" y="6486442"/>
              <a:ext cx="25519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Helvetica 65 Medium" panose="020B0500000000000000" pitchFamily="2" charset="0"/>
                </a:rPr>
                <a:t>3</a:t>
              </a:r>
            </a:p>
          </p:txBody>
        </p:sp>
      </p:grpSp>
      <p:sp>
        <p:nvSpPr>
          <p:cNvPr id="71" name="Rectangle 70"/>
          <p:cNvSpPr/>
          <p:nvPr/>
        </p:nvSpPr>
        <p:spPr>
          <a:xfrm>
            <a:off x="1064523" y="3016928"/>
            <a:ext cx="1058862" cy="149472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Etika </a:t>
            </a:r>
            <a:r>
              <a:rPr lang="en-US" sz="1000" dirty="0" err="1">
                <a:solidFill>
                  <a:schemeClr val="tx1"/>
                </a:solidFill>
              </a:rPr>
              <a:t>dhe</a:t>
            </a:r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err="1">
                <a:solidFill>
                  <a:schemeClr val="tx1"/>
                </a:solidFill>
              </a:rPr>
              <a:t>Filozofia</a:t>
            </a:r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err="1">
                <a:solidFill>
                  <a:schemeClr val="tx1"/>
                </a:solidFill>
              </a:rPr>
              <a:t>në</a:t>
            </a:r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err="1">
                <a:solidFill>
                  <a:schemeClr val="tx1"/>
                </a:solidFill>
              </a:rPr>
              <a:t>Kujdesin</a:t>
            </a:r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err="1">
                <a:solidFill>
                  <a:schemeClr val="tx1"/>
                </a:solidFill>
              </a:rPr>
              <a:t>Infermieror</a:t>
            </a:r>
            <a:r>
              <a:rPr lang="en-US" sz="1000" dirty="0">
                <a:solidFill>
                  <a:schemeClr val="tx1"/>
                </a:solidFill>
              </a:rPr>
              <a:t> me </a:t>
            </a:r>
            <a:r>
              <a:rPr lang="en-US" sz="1000" dirty="0" err="1">
                <a:solidFill>
                  <a:schemeClr val="tx1"/>
                </a:solidFill>
              </a:rPr>
              <a:t>legjislacionin</a:t>
            </a:r>
            <a:r>
              <a:rPr lang="en-US" sz="1000" dirty="0">
                <a:solidFill>
                  <a:schemeClr val="tx1"/>
                </a:solidFill>
              </a:rPr>
              <a:t> e </a:t>
            </a:r>
            <a:r>
              <a:rPr lang="en-US" sz="1000" dirty="0" err="1">
                <a:solidFill>
                  <a:schemeClr val="tx1"/>
                </a:solidFill>
              </a:rPr>
              <a:t>kujdesit</a:t>
            </a:r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err="1">
                <a:solidFill>
                  <a:schemeClr val="tx1"/>
                </a:solidFill>
              </a:rPr>
              <a:t>shëndetësor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2006876" y="1798202"/>
            <a:ext cx="1141471" cy="130202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Prof Ass. Dr. </a:t>
            </a:r>
            <a:r>
              <a:rPr lang="en-US" sz="900" dirty="0" err="1">
                <a:solidFill>
                  <a:schemeClr val="tx1"/>
                </a:solidFill>
              </a:rPr>
              <a:t>Naime</a:t>
            </a:r>
            <a:r>
              <a:rPr lang="en-US" sz="900" dirty="0">
                <a:solidFill>
                  <a:schemeClr val="tx1"/>
                </a:solidFill>
              </a:rPr>
              <a:t> </a:t>
            </a:r>
            <a:r>
              <a:rPr lang="en-US" sz="900" dirty="0" err="1">
                <a:solidFill>
                  <a:schemeClr val="tx1"/>
                </a:solidFill>
              </a:rPr>
              <a:t>Brajshori</a:t>
            </a:r>
            <a:endParaRPr lang="en-US" sz="900" dirty="0">
              <a:solidFill>
                <a:schemeClr val="tx1"/>
              </a:solidFill>
            </a:endParaRPr>
          </a:p>
          <a:p>
            <a:pPr algn="ctr"/>
            <a:r>
              <a:rPr lang="en-US" sz="900" b="1" dirty="0" err="1">
                <a:solidFill>
                  <a:schemeClr val="tx1"/>
                </a:solidFill>
              </a:rPr>
              <a:t>PhD.cand</a:t>
            </a:r>
            <a:r>
              <a:rPr lang="en-US" sz="900" b="1" dirty="0">
                <a:solidFill>
                  <a:schemeClr val="tx1"/>
                </a:solidFill>
              </a:rPr>
              <a:t> </a:t>
            </a:r>
            <a:r>
              <a:rPr lang="en-US" sz="900" dirty="0">
                <a:solidFill>
                  <a:schemeClr val="tx1"/>
                </a:solidFill>
              </a:rPr>
              <a:t>Adelina </a:t>
            </a:r>
            <a:r>
              <a:rPr lang="en-US" sz="900" dirty="0" err="1">
                <a:solidFill>
                  <a:schemeClr val="tx1"/>
                </a:solidFill>
              </a:rPr>
              <a:t>Lahu</a:t>
            </a:r>
            <a:r>
              <a:rPr lang="en-US" sz="900" dirty="0">
                <a:solidFill>
                  <a:schemeClr val="tx1"/>
                </a:solidFill>
              </a:rPr>
              <a:t>/</a:t>
            </a:r>
            <a:r>
              <a:rPr lang="en-US" sz="900" b="1" dirty="0">
                <a:solidFill>
                  <a:schemeClr val="tx1"/>
                </a:solidFill>
              </a:rPr>
              <a:t>PhD c. </a:t>
            </a:r>
            <a:r>
              <a:rPr lang="sq-AL" sz="900" dirty="0">
                <a:solidFill>
                  <a:schemeClr val="tx1"/>
                </a:solidFill>
              </a:rPr>
              <a:t>Kaltrina A</a:t>
            </a:r>
            <a:r>
              <a:rPr lang="en-US" sz="900" dirty="0" err="1">
                <a:solidFill>
                  <a:schemeClr val="tx1"/>
                </a:solidFill>
              </a:rPr>
              <a:t>zizi</a:t>
            </a:r>
            <a:r>
              <a:rPr lang="en-US" sz="900" dirty="0">
                <a:solidFill>
                  <a:schemeClr val="tx1"/>
                </a:solidFill>
              </a:rPr>
              <a:t>/</a:t>
            </a:r>
            <a:r>
              <a:rPr lang="en-US" sz="900" b="1" dirty="0" err="1">
                <a:solidFill>
                  <a:schemeClr val="tx1"/>
                </a:solidFill>
              </a:rPr>
              <a:t>PhDc</a:t>
            </a:r>
            <a:r>
              <a:rPr lang="en-US" sz="900" b="1" dirty="0">
                <a:solidFill>
                  <a:schemeClr val="tx1"/>
                </a:solidFill>
              </a:rPr>
              <a:t>.</a:t>
            </a:r>
            <a:r>
              <a:rPr lang="sq-AL" sz="900" dirty="0">
                <a:solidFill>
                  <a:schemeClr val="tx1"/>
                </a:solidFill>
              </a:rPr>
              <a:t>Klara Cahani</a:t>
            </a:r>
            <a:r>
              <a:rPr lang="en-US" sz="900" dirty="0">
                <a:solidFill>
                  <a:schemeClr val="tx1"/>
                </a:solidFill>
              </a:rPr>
              <a:t>/ </a:t>
            </a:r>
            <a:r>
              <a:rPr lang="en-US" sz="900" b="1" dirty="0">
                <a:solidFill>
                  <a:schemeClr val="tx1"/>
                </a:solidFill>
              </a:rPr>
              <a:t>MSc</a:t>
            </a:r>
            <a:r>
              <a:rPr lang="en-US" sz="900" dirty="0">
                <a:solidFill>
                  <a:schemeClr val="tx1"/>
                </a:solidFill>
              </a:rPr>
              <a:t>. Lulzim Gashi/ </a:t>
            </a:r>
            <a:r>
              <a:rPr lang="en-US" sz="900" b="1" dirty="0">
                <a:solidFill>
                  <a:schemeClr val="tx1"/>
                </a:solidFill>
              </a:rPr>
              <a:t>MSc </a:t>
            </a:r>
            <a:r>
              <a:rPr lang="en-US" sz="900" dirty="0">
                <a:solidFill>
                  <a:schemeClr val="tx1"/>
                </a:solidFill>
              </a:rPr>
              <a:t>c. Else </a:t>
            </a:r>
            <a:r>
              <a:rPr lang="en-US" sz="1000" dirty="0" err="1">
                <a:solidFill>
                  <a:schemeClr val="tx1"/>
                </a:solidFill>
              </a:rPr>
              <a:t>Zejnullahu</a:t>
            </a:r>
            <a:endParaRPr lang="en-US" sz="1000" dirty="0">
              <a:solidFill>
                <a:schemeClr val="tx1"/>
              </a:solidFill>
            </a:endParaRPr>
          </a:p>
          <a:p>
            <a:pPr algn="ctr"/>
            <a:r>
              <a:rPr lang="en-US" sz="900" b="1">
                <a:solidFill>
                  <a:schemeClr val="tx1"/>
                </a:solidFill>
              </a:rPr>
              <a:t>MSx</a:t>
            </a:r>
            <a:r>
              <a:rPr lang="en-US" sz="900">
                <a:solidFill>
                  <a:schemeClr val="tx1"/>
                </a:solidFill>
              </a:rPr>
              <a:t> </a:t>
            </a:r>
            <a:r>
              <a:rPr lang="en-US" sz="900" dirty="0">
                <a:solidFill>
                  <a:schemeClr val="tx1"/>
                </a:solidFill>
              </a:rPr>
              <a:t>Monika </a:t>
            </a:r>
            <a:r>
              <a:rPr lang="en-US" sz="900" dirty="0" err="1">
                <a:solidFill>
                  <a:schemeClr val="tx1"/>
                </a:solidFill>
              </a:rPr>
              <a:t>Orllati</a:t>
            </a:r>
            <a:r>
              <a:rPr lang="en-US" sz="9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74" name="Rectangle 73"/>
          <p:cNvSpPr/>
          <p:nvPr/>
        </p:nvSpPr>
        <p:spPr>
          <a:xfrm>
            <a:off x="2103674" y="3051994"/>
            <a:ext cx="1049051" cy="135837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 err="1">
                <a:solidFill>
                  <a:schemeClr val="tx1"/>
                </a:solidFill>
              </a:rPr>
              <a:t>PhDc</a:t>
            </a:r>
            <a:r>
              <a:rPr lang="en-US" sz="1000" dirty="0">
                <a:solidFill>
                  <a:schemeClr val="tx1"/>
                </a:solidFill>
              </a:rPr>
              <a:t>. </a:t>
            </a:r>
            <a:r>
              <a:rPr lang="en-US" sz="1000" dirty="0" err="1">
                <a:solidFill>
                  <a:schemeClr val="tx1"/>
                </a:solidFill>
              </a:rPr>
              <a:t>Kaltrina</a:t>
            </a:r>
            <a:r>
              <a:rPr lang="en-US" sz="1000" dirty="0">
                <a:solidFill>
                  <a:schemeClr val="tx1"/>
                </a:solidFill>
              </a:rPr>
              <a:t> Azizi</a:t>
            </a:r>
          </a:p>
          <a:p>
            <a:pPr algn="ctr"/>
            <a:r>
              <a:rPr lang="en-US" sz="1000" b="1" dirty="0">
                <a:solidFill>
                  <a:schemeClr val="tx1"/>
                </a:solidFill>
              </a:rPr>
              <a:t>MSc. </a:t>
            </a:r>
            <a:r>
              <a:rPr lang="en-US" sz="1000" dirty="0">
                <a:solidFill>
                  <a:schemeClr val="tx1"/>
                </a:solidFill>
              </a:rPr>
              <a:t>Burim Behluli </a:t>
            </a:r>
          </a:p>
          <a:p>
            <a:pPr algn="ctr"/>
            <a:r>
              <a:rPr lang="en-US" sz="1000" b="1" dirty="0">
                <a:solidFill>
                  <a:schemeClr val="tx1"/>
                </a:solidFill>
              </a:rPr>
              <a:t>BSc. </a:t>
            </a:r>
            <a:r>
              <a:rPr lang="en-US" sz="1000" dirty="0" err="1">
                <a:solidFill>
                  <a:schemeClr val="tx1"/>
                </a:solidFill>
              </a:rPr>
              <a:t>Blerina</a:t>
            </a:r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err="1">
                <a:solidFill>
                  <a:schemeClr val="tx1"/>
                </a:solidFill>
              </a:rPr>
              <a:t>Gerxhaliu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3085936" y="1813605"/>
            <a:ext cx="319567" cy="12888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o</a:t>
            </a:r>
          </a:p>
        </p:txBody>
      </p:sp>
      <p:sp>
        <p:nvSpPr>
          <p:cNvPr id="76" name="Rectangle 75"/>
          <p:cNvSpPr/>
          <p:nvPr/>
        </p:nvSpPr>
        <p:spPr>
          <a:xfrm>
            <a:off x="3088385" y="3099232"/>
            <a:ext cx="319067" cy="13324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o</a:t>
            </a:r>
          </a:p>
        </p:txBody>
      </p:sp>
      <p:sp>
        <p:nvSpPr>
          <p:cNvPr id="77" name="Rectangle 76"/>
          <p:cNvSpPr/>
          <p:nvPr/>
        </p:nvSpPr>
        <p:spPr>
          <a:xfrm>
            <a:off x="3406424" y="1812432"/>
            <a:ext cx="369523" cy="12888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000" dirty="0">
                <a:solidFill>
                  <a:schemeClr val="tx1"/>
                </a:solidFill>
              </a:rPr>
              <a:t>L/U</a:t>
            </a:r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78" name="Rectangle 77"/>
          <p:cNvSpPr/>
          <p:nvPr/>
        </p:nvSpPr>
        <p:spPr>
          <a:xfrm>
            <a:off x="3366928" y="3098591"/>
            <a:ext cx="372450" cy="13324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L/U </a:t>
            </a:r>
            <a:r>
              <a:rPr lang="en-US" sz="900" dirty="0">
                <a:solidFill>
                  <a:schemeClr val="bg1"/>
                </a:solidFill>
              </a:rPr>
              <a:t>2+2</a:t>
            </a:r>
          </a:p>
        </p:txBody>
      </p:sp>
      <p:sp>
        <p:nvSpPr>
          <p:cNvPr id="81" name="Rectangle 80"/>
          <p:cNvSpPr/>
          <p:nvPr/>
        </p:nvSpPr>
        <p:spPr>
          <a:xfrm>
            <a:off x="4179254" y="1802143"/>
            <a:ext cx="1003816" cy="12888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pl-PL" sz="900" dirty="0">
                <a:solidFill>
                  <a:prstClr val="black"/>
                </a:solidFill>
              </a:rPr>
              <a:t>U: </a:t>
            </a:r>
            <a:endParaRPr lang="en-US" sz="900" dirty="0">
              <a:solidFill>
                <a:prstClr val="black"/>
              </a:solidFill>
            </a:endParaRPr>
          </a:p>
          <a:p>
            <a:pPr lvl="0" algn="ctr"/>
            <a:r>
              <a:rPr lang="pl-PL" sz="900" dirty="0">
                <a:solidFill>
                  <a:prstClr val="black"/>
                </a:solidFill>
              </a:rPr>
              <a:t>Gr. </a:t>
            </a:r>
            <a:r>
              <a:rPr lang="en-US" sz="900" b="1" dirty="0">
                <a:solidFill>
                  <a:prstClr val="black"/>
                </a:solidFill>
              </a:rPr>
              <a:t>1</a:t>
            </a:r>
            <a:r>
              <a:rPr lang="en-US" sz="900" dirty="0">
                <a:solidFill>
                  <a:prstClr val="black"/>
                </a:solidFill>
              </a:rPr>
              <a:t> 10:30-12:00</a:t>
            </a:r>
            <a:endParaRPr lang="pl-PL" sz="900" dirty="0">
              <a:solidFill>
                <a:prstClr val="black"/>
              </a:solidFill>
            </a:endParaRPr>
          </a:p>
          <a:p>
            <a:pPr lvl="0" algn="ctr"/>
            <a:r>
              <a:rPr lang="pl-PL" sz="900" dirty="0">
                <a:solidFill>
                  <a:prstClr val="black"/>
                </a:solidFill>
              </a:rPr>
              <a:t>Gr. </a:t>
            </a:r>
            <a:r>
              <a:rPr lang="en-US" sz="900" b="1" dirty="0">
                <a:solidFill>
                  <a:prstClr val="black"/>
                </a:solidFill>
              </a:rPr>
              <a:t>2</a:t>
            </a:r>
            <a:r>
              <a:rPr lang="pl-PL" sz="900" dirty="0">
                <a:solidFill>
                  <a:prstClr val="black"/>
                </a:solidFill>
              </a:rPr>
              <a:t> </a:t>
            </a:r>
            <a:r>
              <a:rPr lang="en-US" sz="900" dirty="0">
                <a:solidFill>
                  <a:prstClr val="black"/>
                </a:solidFill>
              </a:rPr>
              <a:t>12:00-13:30</a:t>
            </a:r>
            <a:endParaRPr lang="pl-PL" sz="900" dirty="0">
              <a:solidFill>
                <a:prstClr val="black"/>
              </a:solidFill>
            </a:endParaRPr>
          </a:p>
          <a:p>
            <a:pPr lvl="0" algn="ctr"/>
            <a:r>
              <a:rPr lang="pl-PL" sz="900" dirty="0">
                <a:solidFill>
                  <a:prstClr val="black"/>
                </a:solidFill>
              </a:rPr>
              <a:t>Gr.</a:t>
            </a:r>
            <a:r>
              <a:rPr lang="en-US" sz="900" b="1" dirty="0">
                <a:solidFill>
                  <a:prstClr val="black"/>
                </a:solidFill>
              </a:rPr>
              <a:t>3</a:t>
            </a:r>
            <a:r>
              <a:rPr lang="en-US" sz="900" dirty="0">
                <a:solidFill>
                  <a:prstClr val="black"/>
                </a:solidFill>
              </a:rPr>
              <a:t> 13:30-15:00</a:t>
            </a:r>
            <a:endParaRPr lang="pl-PL" sz="900" dirty="0">
              <a:solidFill>
                <a:prstClr val="black"/>
              </a:solidFill>
            </a:endParaRPr>
          </a:p>
          <a:p>
            <a:pPr lvl="0" algn="ctr"/>
            <a:r>
              <a:rPr lang="pl-PL" sz="900" dirty="0">
                <a:solidFill>
                  <a:prstClr val="black"/>
                </a:solidFill>
              </a:rPr>
              <a:t>Gr. </a:t>
            </a:r>
            <a:r>
              <a:rPr lang="en-US" sz="900" b="1" dirty="0">
                <a:solidFill>
                  <a:prstClr val="black"/>
                </a:solidFill>
              </a:rPr>
              <a:t>4</a:t>
            </a:r>
            <a:r>
              <a:rPr lang="en-US" sz="900" dirty="0">
                <a:solidFill>
                  <a:prstClr val="black"/>
                </a:solidFill>
              </a:rPr>
              <a:t> 15:00-16:30</a:t>
            </a:r>
            <a:endParaRPr lang="pl-PL" sz="900" dirty="0">
              <a:solidFill>
                <a:prstClr val="black"/>
              </a:solidFill>
            </a:endParaRPr>
          </a:p>
          <a:p>
            <a:pPr lvl="0" algn="ctr"/>
            <a:r>
              <a:rPr lang="pl-PL" sz="900" dirty="0">
                <a:solidFill>
                  <a:prstClr val="black"/>
                </a:solidFill>
              </a:rPr>
              <a:t>Gr</a:t>
            </a:r>
            <a:r>
              <a:rPr lang="pl-PL" sz="900" b="1" dirty="0">
                <a:solidFill>
                  <a:prstClr val="black"/>
                </a:solidFill>
              </a:rPr>
              <a:t>. </a:t>
            </a:r>
            <a:r>
              <a:rPr lang="en-US" sz="900" b="1" dirty="0">
                <a:solidFill>
                  <a:prstClr val="black"/>
                </a:solidFill>
              </a:rPr>
              <a:t>5</a:t>
            </a:r>
            <a:r>
              <a:rPr lang="en-US" sz="900" dirty="0">
                <a:solidFill>
                  <a:prstClr val="black"/>
                </a:solidFill>
              </a:rPr>
              <a:t> 16:30-18:00</a:t>
            </a:r>
            <a:endParaRPr lang="pl-PL" sz="900" dirty="0">
              <a:solidFill>
                <a:prstClr val="black"/>
              </a:solidFill>
            </a:endParaRPr>
          </a:p>
          <a:p>
            <a:pPr lvl="0" algn="ctr"/>
            <a:r>
              <a:rPr lang="pl-PL" sz="900" dirty="0">
                <a:solidFill>
                  <a:prstClr val="black"/>
                </a:solidFill>
              </a:rPr>
              <a:t>Gr</a:t>
            </a:r>
            <a:r>
              <a:rPr lang="pl-PL" sz="900" b="1" dirty="0">
                <a:solidFill>
                  <a:prstClr val="black"/>
                </a:solidFill>
              </a:rPr>
              <a:t>.</a:t>
            </a:r>
            <a:r>
              <a:rPr lang="en-US" sz="900" b="1" dirty="0">
                <a:solidFill>
                  <a:prstClr val="black"/>
                </a:solidFill>
              </a:rPr>
              <a:t>6 </a:t>
            </a:r>
            <a:r>
              <a:rPr lang="en-US" sz="900" dirty="0">
                <a:solidFill>
                  <a:prstClr val="black"/>
                </a:solidFill>
              </a:rPr>
              <a:t>:18:00-19:30</a:t>
            </a:r>
          </a:p>
          <a:p>
            <a:pPr lvl="0" algn="ctr"/>
            <a:r>
              <a:rPr lang="en-US" sz="900" dirty="0" err="1">
                <a:solidFill>
                  <a:prstClr val="black"/>
                </a:solidFill>
              </a:rPr>
              <a:t>Kabineti</a:t>
            </a:r>
            <a:r>
              <a:rPr lang="en-US" sz="900" dirty="0">
                <a:solidFill>
                  <a:prstClr val="black"/>
                </a:solidFill>
              </a:rPr>
              <a:t> 2</a:t>
            </a:r>
            <a:endParaRPr lang="pl-PL" sz="900" dirty="0">
              <a:solidFill>
                <a:prstClr val="black"/>
              </a:solidFill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4179495" y="3098059"/>
            <a:ext cx="967384" cy="13324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900" dirty="0">
              <a:solidFill>
                <a:prstClr val="black"/>
              </a:solidFill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5143080" y="1811796"/>
            <a:ext cx="968899" cy="12888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1050" dirty="0">
                <a:solidFill>
                  <a:prstClr val="black"/>
                </a:solidFill>
              </a:rPr>
              <a:t>L:12:30-14:00</a:t>
            </a:r>
          </a:p>
          <a:p>
            <a:pPr lvl="0" algn="ctr"/>
            <a:r>
              <a:rPr lang="en-US" sz="1050" dirty="0">
                <a:solidFill>
                  <a:prstClr val="black"/>
                </a:solidFill>
              </a:rPr>
              <a:t>303</a:t>
            </a:r>
            <a:endParaRPr lang="pl-PL" sz="1050" dirty="0">
              <a:solidFill>
                <a:prstClr val="black"/>
              </a:solidFill>
            </a:endParaRPr>
          </a:p>
        </p:txBody>
      </p:sp>
      <p:sp>
        <p:nvSpPr>
          <p:cNvPr id="84" name="Rectangle 83"/>
          <p:cNvSpPr/>
          <p:nvPr/>
        </p:nvSpPr>
        <p:spPr>
          <a:xfrm>
            <a:off x="5166542" y="3103860"/>
            <a:ext cx="981707" cy="135507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pl-PL" sz="900" dirty="0">
              <a:solidFill>
                <a:prstClr val="black"/>
              </a:solidFill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6102539" y="1818640"/>
            <a:ext cx="968899" cy="12888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1050" dirty="0">
                <a:solidFill>
                  <a:prstClr val="black"/>
                </a:solidFill>
              </a:rPr>
              <a:t>L:14:30-16:00</a:t>
            </a:r>
          </a:p>
          <a:p>
            <a:pPr lvl="0" algn="ctr"/>
            <a:r>
              <a:rPr lang="en-US" sz="1050" dirty="0">
                <a:solidFill>
                  <a:prstClr val="black"/>
                </a:solidFill>
              </a:rPr>
              <a:t>303</a:t>
            </a:r>
            <a:endParaRPr lang="pl-PL" sz="1050" dirty="0">
              <a:solidFill>
                <a:prstClr val="black"/>
              </a:solidFill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5918922" y="3106400"/>
            <a:ext cx="1161956" cy="13324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050" dirty="0">
              <a:solidFill>
                <a:prstClr val="black"/>
              </a:solidFill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7078936" y="3089523"/>
            <a:ext cx="1054379" cy="149178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1000" dirty="0">
                <a:solidFill>
                  <a:prstClr val="black"/>
                </a:solidFill>
              </a:rPr>
              <a:t>U: </a:t>
            </a:r>
          </a:p>
          <a:p>
            <a:pPr lvl="0" algn="ctr"/>
            <a:r>
              <a:rPr lang="en-US" sz="1000" dirty="0">
                <a:solidFill>
                  <a:prstClr val="black"/>
                </a:solidFill>
              </a:rPr>
              <a:t>Gr1 11:25-12:20</a:t>
            </a:r>
          </a:p>
          <a:p>
            <a:pPr lvl="0" algn="ctr"/>
            <a:r>
              <a:rPr lang="en-US" sz="1000" dirty="0">
                <a:solidFill>
                  <a:prstClr val="black"/>
                </a:solidFill>
              </a:rPr>
              <a:t>Gr2 12:20-13:05</a:t>
            </a:r>
          </a:p>
          <a:p>
            <a:pPr lvl="0" algn="ctr"/>
            <a:r>
              <a:rPr lang="en-US" sz="1000" dirty="0">
                <a:solidFill>
                  <a:prstClr val="black"/>
                </a:solidFill>
              </a:rPr>
              <a:t>203</a:t>
            </a:r>
          </a:p>
        </p:txBody>
      </p:sp>
      <p:sp>
        <p:nvSpPr>
          <p:cNvPr id="89" name="Rectangle 88"/>
          <p:cNvSpPr/>
          <p:nvPr/>
        </p:nvSpPr>
        <p:spPr>
          <a:xfrm>
            <a:off x="8063566" y="1815971"/>
            <a:ext cx="998553" cy="132005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pl-PL" sz="900" dirty="0">
              <a:solidFill>
                <a:prstClr val="black"/>
              </a:solidFill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8047835" y="3112783"/>
            <a:ext cx="960812" cy="13324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L: </a:t>
            </a:r>
          </a:p>
          <a:p>
            <a:pPr algn="ctr"/>
            <a:r>
              <a:rPr lang="en-US" sz="1050" dirty="0">
                <a:solidFill>
                  <a:schemeClr val="tx1"/>
                </a:solidFill>
              </a:rPr>
              <a:t>14:00-15:30</a:t>
            </a:r>
          </a:p>
          <a:p>
            <a:pPr algn="ctr"/>
            <a:r>
              <a:rPr lang="en-US" sz="1050" dirty="0">
                <a:solidFill>
                  <a:schemeClr val="tx1"/>
                </a:solidFill>
              </a:rPr>
              <a:t>303</a:t>
            </a:r>
          </a:p>
        </p:txBody>
      </p:sp>
      <p:sp>
        <p:nvSpPr>
          <p:cNvPr id="91" name="Rectangle 90"/>
          <p:cNvSpPr/>
          <p:nvPr/>
        </p:nvSpPr>
        <p:spPr>
          <a:xfrm>
            <a:off x="8921656" y="1793488"/>
            <a:ext cx="1122233" cy="13211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pl-PL" sz="900" dirty="0">
                <a:solidFill>
                  <a:prstClr val="black"/>
                </a:solidFill>
              </a:rPr>
              <a:t>U: </a:t>
            </a:r>
            <a:endParaRPr lang="en-US" sz="900" dirty="0">
              <a:solidFill>
                <a:prstClr val="black"/>
              </a:solidFill>
            </a:endParaRPr>
          </a:p>
          <a:p>
            <a:pPr lvl="0" algn="ctr"/>
            <a:r>
              <a:rPr lang="pl-PL" sz="900" dirty="0">
                <a:solidFill>
                  <a:prstClr val="black"/>
                </a:solidFill>
              </a:rPr>
              <a:t>Gr</a:t>
            </a:r>
            <a:r>
              <a:rPr lang="pl-PL" sz="900" b="1" dirty="0">
                <a:solidFill>
                  <a:prstClr val="black"/>
                </a:solidFill>
              </a:rPr>
              <a:t>. </a:t>
            </a:r>
            <a:r>
              <a:rPr lang="en-US" sz="900" b="1" dirty="0">
                <a:solidFill>
                  <a:prstClr val="black"/>
                </a:solidFill>
              </a:rPr>
              <a:t>7</a:t>
            </a:r>
            <a:r>
              <a:rPr lang="en-US" sz="900" dirty="0">
                <a:solidFill>
                  <a:prstClr val="black"/>
                </a:solidFill>
              </a:rPr>
              <a:t> 09:00-10:30</a:t>
            </a:r>
            <a:endParaRPr lang="pl-PL" sz="900" dirty="0">
              <a:solidFill>
                <a:prstClr val="black"/>
              </a:solidFill>
            </a:endParaRPr>
          </a:p>
          <a:p>
            <a:pPr lvl="0" algn="ctr"/>
            <a:r>
              <a:rPr lang="pl-PL" sz="900" dirty="0">
                <a:solidFill>
                  <a:prstClr val="black"/>
                </a:solidFill>
              </a:rPr>
              <a:t>Gr. </a:t>
            </a:r>
            <a:r>
              <a:rPr lang="en-US" sz="900" b="1" dirty="0">
                <a:solidFill>
                  <a:prstClr val="black"/>
                </a:solidFill>
              </a:rPr>
              <a:t>8</a:t>
            </a:r>
            <a:r>
              <a:rPr lang="pl-PL" sz="900" b="1" dirty="0">
                <a:solidFill>
                  <a:prstClr val="black"/>
                </a:solidFill>
              </a:rPr>
              <a:t> </a:t>
            </a:r>
            <a:r>
              <a:rPr lang="en-US" sz="900" dirty="0">
                <a:solidFill>
                  <a:prstClr val="black"/>
                </a:solidFill>
              </a:rPr>
              <a:t>10:30-12:00</a:t>
            </a:r>
            <a:endParaRPr lang="pl-PL" sz="900" dirty="0">
              <a:solidFill>
                <a:prstClr val="black"/>
              </a:solidFill>
            </a:endParaRPr>
          </a:p>
          <a:p>
            <a:pPr lvl="0" algn="ctr"/>
            <a:r>
              <a:rPr lang="pl-PL" sz="900" dirty="0">
                <a:solidFill>
                  <a:prstClr val="black"/>
                </a:solidFill>
              </a:rPr>
              <a:t>Gr.</a:t>
            </a:r>
            <a:r>
              <a:rPr lang="en-US" sz="900" b="1" dirty="0">
                <a:solidFill>
                  <a:prstClr val="black"/>
                </a:solidFill>
              </a:rPr>
              <a:t>9</a:t>
            </a:r>
            <a:r>
              <a:rPr lang="en-US" sz="900" dirty="0">
                <a:solidFill>
                  <a:prstClr val="black"/>
                </a:solidFill>
              </a:rPr>
              <a:t> 12:00-13:30</a:t>
            </a:r>
          </a:p>
          <a:p>
            <a:pPr lvl="0" algn="ctr"/>
            <a:r>
              <a:rPr lang="en-US" sz="900" dirty="0" err="1">
                <a:solidFill>
                  <a:prstClr val="black"/>
                </a:solidFill>
              </a:rPr>
              <a:t>Kabineti</a:t>
            </a:r>
            <a:r>
              <a:rPr lang="en-US" sz="900" dirty="0">
                <a:solidFill>
                  <a:prstClr val="black"/>
                </a:solidFill>
              </a:rPr>
              <a:t> 5</a:t>
            </a:r>
            <a:endParaRPr lang="pl-PL" sz="900" dirty="0">
              <a:solidFill>
                <a:prstClr val="black"/>
              </a:solidFill>
            </a:endParaRPr>
          </a:p>
          <a:p>
            <a:pPr lvl="0" algn="ctr"/>
            <a:r>
              <a:rPr lang="pl-PL" sz="900" dirty="0">
                <a:solidFill>
                  <a:prstClr val="black"/>
                </a:solidFill>
              </a:rPr>
              <a:t>Gr. </a:t>
            </a:r>
            <a:r>
              <a:rPr lang="en-US" sz="900" b="1" dirty="0">
                <a:solidFill>
                  <a:prstClr val="black"/>
                </a:solidFill>
              </a:rPr>
              <a:t>10</a:t>
            </a:r>
            <a:r>
              <a:rPr lang="en-US" sz="900" dirty="0">
                <a:solidFill>
                  <a:prstClr val="black"/>
                </a:solidFill>
              </a:rPr>
              <a:t> 09:00-10:30</a:t>
            </a:r>
            <a:endParaRPr lang="pl-PL" sz="900" dirty="0">
              <a:solidFill>
                <a:prstClr val="black"/>
              </a:solidFill>
            </a:endParaRPr>
          </a:p>
          <a:p>
            <a:pPr lvl="0" algn="ctr"/>
            <a:r>
              <a:rPr lang="pl-PL" sz="900" dirty="0">
                <a:solidFill>
                  <a:prstClr val="black"/>
                </a:solidFill>
              </a:rPr>
              <a:t>Gr. </a:t>
            </a:r>
            <a:r>
              <a:rPr lang="en-US" sz="900" b="1" dirty="0">
                <a:solidFill>
                  <a:prstClr val="black"/>
                </a:solidFill>
              </a:rPr>
              <a:t>11</a:t>
            </a:r>
            <a:r>
              <a:rPr lang="en-US" sz="900" dirty="0">
                <a:solidFill>
                  <a:prstClr val="black"/>
                </a:solidFill>
              </a:rPr>
              <a:t> 10:30-12:00</a:t>
            </a:r>
            <a:endParaRPr lang="pl-PL" sz="900" dirty="0">
              <a:solidFill>
                <a:prstClr val="black"/>
              </a:solidFill>
            </a:endParaRPr>
          </a:p>
          <a:p>
            <a:pPr lvl="0" algn="ctr"/>
            <a:r>
              <a:rPr lang="pl-PL" sz="900" dirty="0">
                <a:solidFill>
                  <a:prstClr val="black"/>
                </a:solidFill>
              </a:rPr>
              <a:t>Gr.</a:t>
            </a:r>
            <a:r>
              <a:rPr lang="en-US" sz="900" b="1" dirty="0">
                <a:solidFill>
                  <a:prstClr val="black"/>
                </a:solidFill>
              </a:rPr>
              <a:t>12</a:t>
            </a:r>
            <a:r>
              <a:rPr lang="en-US" sz="900" dirty="0">
                <a:solidFill>
                  <a:prstClr val="black"/>
                </a:solidFill>
              </a:rPr>
              <a:t> 12:00-13:30</a:t>
            </a:r>
            <a:endParaRPr lang="pl-PL" sz="900" dirty="0">
              <a:solidFill>
                <a:prstClr val="black"/>
              </a:solidFill>
            </a:endParaRPr>
          </a:p>
          <a:p>
            <a:pPr lvl="0" algn="ctr"/>
            <a:r>
              <a:rPr lang="en-US" sz="900" dirty="0" err="1">
                <a:solidFill>
                  <a:prstClr val="black"/>
                </a:solidFill>
              </a:rPr>
              <a:t>Kabineti</a:t>
            </a:r>
            <a:r>
              <a:rPr lang="en-US" sz="900" dirty="0">
                <a:solidFill>
                  <a:prstClr val="black"/>
                </a:solidFill>
              </a:rPr>
              <a:t> 2</a:t>
            </a:r>
            <a:endParaRPr lang="pl-PL" sz="800" dirty="0">
              <a:solidFill>
                <a:prstClr val="black"/>
              </a:solidFill>
            </a:endParaRPr>
          </a:p>
          <a:p>
            <a:pPr lvl="0" algn="ctr"/>
            <a:endParaRPr lang="pl-PL" sz="800" dirty="0">
              <a:solidFill>
                <a:prstClr val="black"/>
              </a:solidFill>
            </a:endParaRPr>
          </a:p>
        </p:txBody>
      </p:sp>
      <p:sp>
        <p:nvSpPr>
          <p:cNvPr id="92" name="Rectangle 91"/>
          <p:cNvSpPr/>
          <p:nvPr/>
        </p:nvSpPr>
        <p:spPr>
          <a:xfrm>
            <a:off x="9001950" y="3097671"/>
            <a:ext cx="1045122" cy="13324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1318061" y="4727375"/>
            <a:ext cx="79305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solidFill>
                  <a:srgbClr val="595959"/>
                </a:solidFill>
                <a:latin typeface="Helvetica 65 Medium" panose="020B0500000000000000" pitchFamily="2" charset="0"/>
              </a:rPr>
              <a:t>Write</a:t>
            </a:r>
          </a:p>
        </p:txBody>
      </p:sp>
      <p:sp>
        <p:nvSpPr>
          <p:cNvPr id="98" name="Rectangle 97"/>
          <p:cNvSpPr/>
          <p:nvPr/>
        </p:nvSpPr>
        <p:spPr>
          <a:xfrm>
            <a:off x="1075487" y="4437023"/>
            <a:ext cx="1058862" cy="12888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>
                <a:solidFill>
                  <a:schemeClr val="tx1"/>
                </a:solidFill>
              </a:rPr>
              <a:t>Anatomia</a:t>
            </a:r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err="1">
                <a:solidFill>
                  <a:schemeClr val="tx1"/>
                </a:solidFill>
              </a:rPr>
              <a:t>dhe</a:t>
            </a:r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err="1">
                <a:solidFill>
                  <a:schemeClr val="tx1"/>
                </a:solidFill>
              </a:rPr>
              <a:t>Fiziologjia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99" name="Rectangle 98"/>
          <p:cNvSpPr/>
          <p:nvPr/>
        </p:nvSpPr>
        <p:spPr>
          <a:xfrm>
            <a:off x="1076271" y="5743798"/>
            <a:ext cx="1058862" cy="66912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>
                <a:solidFill>
                  <a:schemeClr val="tx1"/>
                </a:solidFill>
              </a:rPr>
              <a:t>Patologjia</a:t>
            </a:r>
            <a:r>
              <a:rPr lang="en-US" sz="1000" dirty="0">
                <a:solidFill>
                  <a:schemeClr val="tx1"/>
                </a:solidFill>
              </a:rPr>
              <a:t> e </a:t>
            </a:r>
            <a:r>
              <a:rPr lang="en-US" sz="1000" dirty="0" err="1">
                <a:solidFill>
                  <a:schemeClr val="tx1"/>
                </a:solidFill>
              </a:rPr>
              <a:t>Përgjithshme</a:t>
            </a:r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err="1">
                <a:solidFill>
                  <a:schemeClr val="tx1"/>
                </a:solidFill>
              </a:rPr>
              <a:t>dhe</a:t>
            </a:r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err="1">
                <a:solidFill>
                  <a:schemeClr val="tx1"/>
                </a:solidFill>
              </a:rPr>
              <a:t>Fiziopatologjia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2124293" y="4432839"/>
            <a:ext cx="968899" cy="12888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MD. </a:t>
            </a:r>
            <a:r>
              <a:rPr lang="en-US" sz="1000" dirty="0" err="1">
                <a:solidFill>
                  <a:schemeClr val="tx1"/>
                </a:solidFill>
              </a:rPr>
              <a:t>Diellza</a:t>
            </a:r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err="1">
                <a:solidFill>
                  <a:schemeClr val="tx1"/>
                </a:solidFill>
              </a:rPr>
              <a:t>Lipovica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2145606" y="6425671"/>
            <a:ext cx="967384" cy="87650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chemeClr val="tx1"/>
              </a:solidFill>
            </a:endParaRPr>
          </a:p>
          <a:p>
            <a:pPr algn="ctr"/>
            <a:r>
              <a:rPr lang="en-US" sz="1000" b="1" dirty="0">
                <a:solidFill>
                  <a:schemeClr val="tx1"/>
                </a:solidFill>
              </a:rPr>
              <a:t>Prof. Ass. Dr</a:t>
            </a:r>
            <a:r>
              <a:rPr lang="en-US" sz="1000" dirty="0">
                <a:solidFill>
                  <a:schemeClr val="tx1"/>
                </a:solidFill>
              </a:rPr>
              <a:t>. Gazmend Bojaj/Albin Pllana</a:t>
            </a:r>
            <a:endParaRPr lang="en-US" sz="1000" dirty="0">
              <a:solidFill>
                <a:schemeClr val="tx1"/>
              </a:solidFill>
              <a:highlight>
                <a:srgbClr val="FFFF00"/>
              </a:highlight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3085936" y="4434012"/>
            <a:ext cx="319567" cy="12888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o</a:t>
            </a:r>
          </a:p>
        </p:txBody>
      </p:sp>
      <p:sp>
        <p:nvSpPr>
          <p:cNvPr id="103" name="Rectangle 102"/>
          <p:cNvSpPr/>
          <p:nvPr/>
        </p:nvSpPr>
        <p:spPr>
          <a:xfrm>
            <a:off x="3088385" y="5719638"/>
            <a:ext cx="319067" cy="15044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O</a:t>
            </a:r>
          </a:p>
          <a:p>
            <a:pPr algn="ctr"/>
            <a:endParaRPr lang="en-US" sz="1000" dirty="0">
              <a:solidFill>
                <a:schemeClr val="tx1"/>
              </a:solidFill>
            </a:endParaRPr>
          </a:p>
          <a:p>
            <a:pPr algn="ctr"/>
            <a:endParaRPr lang="en-US" sz="1000" dirty="0">
              <a:solidFill>
                <a:schemeClr val="tx1"/>
              </a:solidFill>
            </a:endParaRPr>
          </a:p>
          <a:p>
            <a:pPr algn="ctr"/>
            <a:endParaRPr lang="en-US" sz="1000" dirty="0">
              <a:solidFill>
                <a:schemeClr val="tx1"/>
              </a:solidFill>
            </a:endParaRPr>
          </a:p>
          <a:p>
            <a:pPr algn="ctr"/>
            <a:endParaRPr lang="en-US" sz="1000" dirty="0">
              <a:solidFill>
                <a:schemeClr val="tx1"/>
              </a:solidFill>
            </a:endParaRPr>
          </a:p>
          <a:p>
            <a:pPr algn="ctr"/>
            <a:r>
              <a:rPr lang="en-US" sz="1000" dirty="0">
                <a:solidFill>
                  <a:schemeClr val="tx1"/>
                </a:solidFill>
              </a:rPr>
              <a:t>O</a:t>
            </a:r>
          </a:p>
        </p:txBody>
      </p:sp>
      <p:sp>
        <p:nvSpPr>
          <p:cNvPr id="104" name="Rectangle 103"/>
          <p:cNvSpPr/>
          <p:nvPr/>
        </p:nvSpPr>
        <p:spPr>
          <a:xfrm>
            <a:off x="3406424" y="4432839"/>
            <a:ext cx="369523" cy="12888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L/U </a:t>
            </a:r>
            <a:r>
              <a:rPr lang="en-US" sz="900" dirty="0">
                <a:solidFill>
                  <a:schemeClr val="bg1"/>
                </a:solidFill>
              </a:rPr>
              <a:t>3+2</a:t>
            </a:r>
          </a:p>
        </p:txBody>
      </p:sp>
      <p:sp>
        <p:nvSpPr>
          <p:cNvPr id="105" name="Rectangle 104"/>
          <p:cNvSpPr/>
          <p:nvPr/>
        </p:nvSpPr>
        <p:spPr>
          <a:xfrm>
            <a:off x="3371117" y="5731107"/>
            <a:ext cx="380404" cy="15044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L</a:t>
            </a:r>
          </a:p>
          <a:p>
            <a:pPr algn="ctr"/>
            <a:r>
              <a:rPr lang="en-US" sz="1000" dirty="0">
                <a:solidFill>
                  <a:schemeClr val="bg1"/>
                </a:solidFill>
              </a:rPr>
              <a:t>3+2</a:t>
            </a:r>
          </a:p>
          <a:p>
            <a:pPr algn="ctr"/>
            <a:endParaRPr lang="en-US" sz="1000" dirty="0">
              <a:solidFill>
                <a:schemeClr val="tx1"/>
              </a:solidFill>
            </a:endParaRPr>
          </a:p>
          <a:p>
            <a:pPr algn="ctr"/>
            <a:endParaRPr lang="en-US" sz="1000" dirty="0">
              <a:solidFill>
                <a:schemeClr val="tx1"/>
              </a:solidFill>
            </a:endParaRPr>
          </a:p>
          <a:p>
            <a:pPr algn="ctr"/>
            <a:endParaRPr lang="en-US" sz="1000" dirty="0">
              <a:solidFill>
                <a:schemeClr val="tx1"/>
              </a:solidFill>
            </a:endParaRPr>
          </a:p>
          <a:p>
            <a:pPr algn="ctr"/>
            <a:r>
              <a:rPr lang="en-US" sz="1000" dirty="0">
                <a:solidFill>
                  <a:schemeClr val="tx1"/>
                </a:solidFill>
              </a:rPr>
              <a:t>L/U </a:t>
            </a:r>
            <a:r>
              <a:rPr lang="en-US" sz="900" dirty="0">
                <a:solidFill>
                  <a:schemeClr val="bg1"/>
                </a:solidFill>
              </a:rPr>
              <a:t>2+2</a:t>
            </a:r>
          </a:p>
          <a:p>
            <a:pPr algn="ctr"/>
            <a:endParaRPr lang="en-US" sz="1000" dirty="0">
              <a:solidFill>
                <a:schemeClr val="tx1"/>
              </a:solidFill>
            </a:endParaRPr>
          </a:p>
          <a:p>
            <a:pPr algn="ctr"/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08" name="Rectangle 107"/>
          <p:cNvSpPr/>
          <p:nvPr/>
        </p:nvSpPr>
        <p:spPr>
          <a:xfrm>
            <a:off x="4184281" y="4432839"/>
            <a:ext cx="968899" cy="12888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109" name="Rectangle 108"/>
          <p:cNvSpPr/>
          <p:nvPr/>
        </p:nvSpPr>
        <p:spPr>
          <a:xfrm>
            <a:off x="4197783" y="5718465"/>
            <a:ext cx="967384" cy="15239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solidFill>
                <a:schemeClr val="tx1"/>
              </a:solidFill>
            </a:endParaRPr>
          </a:p>
          <a:p>
            <a:pPr algn="ctr"/>
            <a:endParaRPr lang="en-US" sz="1000" dirty="0">
              <a:solidFill>
                <a:schemeClr val="tx1"/>
              </a:solidFill>
            </a:endParaRPr>
          </a:p>
          <a:p>
            <a:pPr algn="ctr"/>
            <a:endParaRPr lang="en-US" sz="1000" dirty="0">
              <a:solidFill>
                <a:schemeClr val="tx1"/>
              </a:solidFill>
            </a:endParaRPr>
          </a:p>
          <a:p>
            <a:pPr algn="ctr"/>
            <a:endParaRPr lang="en-US" sz="1000" dirty="0">
              <a:solidFill>
                <a:schemeClr val="tx1"/>
              </a:solidFill>
            </a:endParaRPr>
          </a:p>
          <a:p>
            <a:pPr algn="ctr"/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10" name="Rectangle 109"/>
          <p:cNvSpPr/>
          <p:nvPr/>
        </p:nvSpPr>
        <p:spPr>
          <a:xfrm>
            <a:off x="5149125" y="4432839"/>
            <a:ext cx="968899" cy="12888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11" name="Rectangle 110"/>
          <p:cNvSpPr/>
          <p:nvPr/>
        </p:nvSpPr>
        <p:spPr>
          <a:xfrm>
            <a:off x="5152229" y="6441804"/>
            <a:ext cx="976211" cy="79380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112" name="Rectangle 111"/>
          <p:cNvSpPr/>
          <p:nvPr/>
        </p:nvSpPr>
        <p:spPr>
          <a:xfrm>
            <a:off x="6115542" y="4432839"/>
            <a:ext cx="968899" cy="12888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13" name="Rectangle 112"/>
          <p:cNvSpPr/>
          <p:nvPr/>
        </p:nvSpPr>
        <p:spPr>
          <a:xfrm>
            <a:off x="6077159" y="5681329"/>
            <a:ext cx="997341" cy="812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114" name="Rectangle 113"/>
          <p:cNvSpPr/>
          <p:nvPr/>
        </p:nvSpPr>
        <p:spPr>
          <a:xfrm>
            <a:off x="7089228" y="4428553"/>
            <a:ext cx="1095300" cy="12888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900" dirty="0">
                <a:solidFill>
                  <a:schemeClr val="tx1"/>
                </a:solidFill>
              </a:rPr>
              <a:t>U: </a:t>
            </a:r>
          </a:p>
          <a:p>
            <a:pPr algn="ctr"/>
            <a:r>
              <a:rPr lang="pl-PL" sz="900" dirty="0">
                <a:solidFill>
                  <a:schemeClr val="tx1"/>
                </a:solidFill>
              </a:rPr>
              <a:t>Gr:1 09:00-09:45</a:t>
            </a:r>
          </a:p>
          <a:p>
            <a:pPr algn="ctr"/>
            <a:r>
              <a:rPr lang="pl-PL" sz="900" dirty="0">
                <a:solidFill>
                  <a:schemeClr val="tx1"/>
                </a:solidFill>
              </a:rPr>
              <a:t>Gr:2 09:50-10:35</a:t>
            </a:r>
          </a:p>
          <a:p>
            <a:pPr algn="ctr"/>
            <a:r>
              <a:rPr lang="pl-PL" sz="900" dirty="0">
                <a:solidFill>
                  <a:schemeClr val="tx1"/>
                </a:solidFill>
              </a:rPr>
              <a:t>Gr:3 10:40-11:25</a:t>
            </a:r>
          </a:p>
          <a:p>
            <a:pPr algn="ctr"/>
            <a:r>
              <a:rPr lang="pl-PL" sz="900" dirty="0">
                <a:solidFill>
                  <a:schemeClr val="tx1"/>
                </a:solidFill>
              </a:rPr>
              <a:t>303</a:t>
            </a:r>
          </a:p>
        </p:txBody>
      </p:sp>
      <p:sp>
        <p:nvSpPr>
          <p:cNvPr id="115" name="Rectangle 114"/>
          <p:cNvSpPr/>
          <p:nvPr/>
        </p:nvSpPr>
        <p:spPr>
          <a:xfrm>
            <a:off x="7045761" y="6458468"/>
            <a:ext cx="1066317" cy="81276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1000" dirty="0">
                <a:solidFill>
                  <a:prstClr val="black"/>
                </a:solidFill>
              </a:rPr>
              <a:t>U: </a:t>
            </a:r>
          </a:p>
          <a:p>
            <a:pPr lvl="0" algn="ctr"/>
            <a:r>
              <a:rPr lang="en-US" sz="1000" dirty="0">
                <a:solidFill>
                  <a:prstClr val="black"/>
                </a:solidFill>
              </a:rPr>
              <a:t>Gr 2 11:25-12:20</a:t>
            </a:r>
          </a:p>
          <a:p>
            <a:pPr lvl="0" algn="ctr"/>
            <a:r>
              <a:rPr lang="en-US" sz="1000" dirty="0">
                <a:solidFill>
                  <a:prstClr val="black"/>
                </a:solidFill>
              </a:rPr>
              <a:t>Gr 1 12:20-13:05</a:t>
            </a:r>
          </a:p>
          <a:p>
            <a:pPr lvl="0" algn="ctr"/>
            <a:r>
              <a:rPr lang="en-US" sz="1000" dirty="0">
                <a:solidFill>
                  <a:prstClr val="black"/>
                </a:solidFill>
              </a:rPr>
              <a:t>303</a:t>
            </a:r>
          </a:p>
          <a:p>
            <a:pPr lvl="0" algn="ctr"/>
            <a:endParaRPr lang="en-US" sz="1000" dirty="0">
              <a:solidFill>
                <a:prstClr val="black"/>
              </a:solidFill>
            </a:endParaRPr>
          </a:p>
        </p:txBody>
      </p:sp>
      <p:sp>
        <p:nvSpPr>
          <p:cNvPr id="116" name="Rectangle 115"/>
          <p:cNvSpPr/>
          <p:nvPr/>
        </p:nvSpPr>
        <p:spPr>
          <a:xfrm>
            <a:off x="8063566" y="4436378"/>
            <a:ext cx="962316" cy="12888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L:</a:t>
            </a:r>
          </a:p>
          <a:p>
            <a:pPr algn="ctr"/>
            <a:r>
              <a:rPr lang="en-US" sz="1050" dirty="0">
                <a:solidFill>
                  <a:schemeClr val="tx1"/>
                </a:solidFill>
              </a:rPr>
              <a:t>10:30-12:00 </a:t>
            </a:r>
          </a:p>
          <a:p>
            <a:pPr algn="ctr"/>
            <a:r>
              <a:rPr lang="en-US" sz="1050" dirty="0">
                <a:solidFill>
                  <a:schemeClr val="tx1"/>
                </a:solidFill>
              </a:rPr>
              <a:t>303</a:t>
            </a:r>
          </a:p>
          <a:p>
            <a:pPr marL="0" marR="0" lvl="0" indent="0" algn="ctr" defTabSz="99538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066002" y="5722004"/>
            <a:ext cx="960812" cy="15044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9538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9538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000" dirty="0">
              <a:solidFill>
                <a:prstClr val="black"/>
              </a:solidFill>
              <a:latin typeface="Calibri" panose="020F0502020204030204"/>
            </a:endParaRPr>
          </a:p>
          <a:p>
            <a:pPr marL="0" marR="0" lvl="0" indent="0" algn="ctr" defTabSz="99538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9538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9" name="Rectangle 118"/>
          <p:cNvSpPr/>
          <p:nvPr/>
        </p:nvSpPr>
        <p:spPr>
          <a:xfrm>
            <a:off x="9027166" y="4432839"/>
            <a:ext cx="962316" cy="12888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22" name="Rectangle 121"/>
          <p:cNvSpPr/>
          <p:nvPr/>
        </p:nvSpPr>
        <p:spPr>
          <a:xfrm>
            <a:off x="8972696" y="6393122"/>
            <a:ext cx="1013802" cy="79740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00" dirty="0">
              <a:solidFill>
                <a:schemeClr val="tx1"/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203" y="6350"/>
            <a:ext cx="600457" cy="1804420"/>
          </a:xfrm>
          <a:prstGeom prst="rect">
            <a:avLst/>
          </a:prstGeom>
        </p:spPr>
      </p:pic>
      <p:sp>
        <p:nvSpPr>
          <p:cNvPr id="129" name="Rectangle 128"/>
          <p:cNvSpPr/>
          <p:nvPr/>
        </p:nvSpPr>
        <p:spPr>
          <a:xfrm>
            <a:off x="891055" y="1817192"/>
            <a:ext cx="172867" cy="540930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06" name="Rectangle 105"/>
          <p:cNvSpPr/>
          <p:nvPr/>
        </p:nvSpPr>
        <p:spPr>
          <a:xfrm>
            <a:off x="1073728" y="6435391"/>
            <a:ext cx="1058862" cy="791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>
                <a:solidFill>
                  <a:schemeClr val="tx1"/>
                </a:solidFill>
              </a:rPr>
              <a:t>Metodat</a:t>
            </a:r>
            <a:r>
              <a:rPr lang="en-US" sz="1000" dirty="0">
                <a:solidFill>
                  <a:schemeClr val="tx1"/>
                </a:solidFill>
              </a:rPr>
              <a:t> e </a:t>
            </a:r>
            <a:r>
              <a:rPr lang="en-US" sz="1000" dirty="0" err="1">
                <a:solidFill>
                  <a:schemeClr val="tx1"/>
                </a:solidFill>
              </a:rPr>
              <a:t>edukimit</a:t>
            </a:r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err="1">
                <a:solidFill>
                  <a:schemeClr val="tx1"/>
                </a:solidFill>
              </a:rPr>
              <a:t>dhe</a:t>
            </a:r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err="1">
                <a:solidFill>
                  <a:schemeClr val="tx1"/>
                </a:solidFill>
              </a:rPr>
              <a:t>promovimit</a:t>
            </a:r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err="1">
                <a:solidFill>
                  <a:schemeClr val="tx1"/>
                </a:solidFill>
              </a:rPr>
              <a:t>shëndetësor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AC0F825-5423-EEF0-4644-F0B373C64CE6}"/>
              </a:ext>
            </a:extLst>
          </p:cNvPr>
          <p:cNvSpPr/>
          <p:nvPr/>
        </p:nvSpPr>
        <p:spPr>
          <a:xfrm>
            <a:off x="6033311" y="6470738"/>
            <a:ext cx="1066317" cy="8217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L:</a:t>
            </a:r>
          </a:p>
          <a:p>
            <a:pPr algn="ctr"/>
            <a:r>
              <a:rPr lang="en-US" sz="1050" dirty="0">
                <a:solidFill>
                  <a:schemeClr val="tx1"/>
                </a:solidFill>
              </a:rPr>
              <a:t>16:15-17:45</a:t>
            </a:r>
          </a:p>
          <a:p>
            <a:pPr algn="ctr"/>
            <a:r>
              <a:rPr lang="en-US" sz="1050" dirty="0">
                <a:solidFill>
                  <a:schemeClr val="tx1"/>
                </a:solidFill>
              </a:rPr>
              <a:t>303</a:t>
            </a:r>
          </a:p>
          <a:p>
            <a:pPr algn="ctr"/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00DF251-30EA-A7F0-40AC-110278CF8F6F}"/>
              </a:ext>
            </a:extLst>
          </p:cNvPr>
          <p:cNvSpPr/>
          <p:nvPr/>
        </p:nvSpPr>
        <p:spPr>
          <a:xfrm>
            <a:off x="4198249" y="6503375"/>
            <a:ext cx="934895" cy="7390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59A5A93-AEA2-F743-B3C1-9B670EF2A4C2}"/>
              </a:ext>
            </a:extLst>
          </p:cNvPr>
          <p:cNvSpPr/>
          <p:nvPr/>
        </p:nvSpPr>
        <p:spPr>
          <a:xfrm>
            <a:off x="7008512" y="5714327"/>
            <a:ext cx="1028350" cy="72496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DDB59B1-389C-B04B-0004-C46D2C08BFE9}"/>
              </a:ext>
            </a:extLst>
          </p:cNvPr>
          <p:cNvSpPr/>
          <p:nvPr/>
        </p:nvSpPr>
        <p:spPr>
          <a:xfrm>
            <a:off x="8036862" y="5742059"/>
            <a:ext cx="1073993" cy="64221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L:</a:t>
            </a:r>
          </a:p>
          <a:p>
            <a:pPr algn="ctr"/>
            <a:r>
              <a:rPr lang="en-US" sz="1050" dirty="0">
                <a:solidFill>
                  <a:schemeClr val="tx1"/>
                </a:solidFill>
              </a:rPr>
              <a:t>16:30-18:00</a:t>
            </a:r>
          </a:p>
          <a:p>
            <a:pPr algn="ctr"/>
            <a:r>
              <a:rPr lang="en-US" sz="1050" dirty="0">
                <a:solidFill>
                  <a:schemeClr val="tx1"/>
                </a:solidFill>
              </a:rPr>
              <a:t>303</a:t>
            </a:r>
          </a:p>
          <a:p>
            <a:pPr algn="ctr"/>
            <a:endParaRPr lang="en-US" sz="1050" dirty="0"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75C3A59-7521-3784-4410-C9CC00F25BAF}"/>
              </a:ext>
            </a:extLst>
          </p:cNvPr>
          <p:cNvSpPr/>
          <p:nvPr/>
        </p:nvSpPr>
        <p:spPr>
          <a:xfrm>
            <a:off x="9047147" y="5701258"/>
            <a:ext cx="940389" cy="76955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endParaRPr lang="en-US" sz="900" dirty="0">
              <a:solidFill>
                <a:schemeClr val="tx1"/>
              </a:solidFill>
            </a:endParaRPr>
          </a:p>
          <a:p>
            <a:pPr algn="ctr"/>
            <a:endParaRPr lang="en-US" sz="900" dirty="0"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6A41FDB-3319-759C-1CF3-260F04E1F40A}"/>
              </a:ext>
            </a:extLst>
          </p:cNvPr>
          <p:cNvSpPr/>
          <p:nvPr/>
        </p:nvSpPr>
        <p:spPr>
          <a:xfrm>
            <a:off x="2123361" y="5678379"/>
            <a:ext cx="966929" cy="75702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>
                <a:solidFill>
                  <a:schemeClr val="tx1"/>
                </a:solidFill>
              </a:rPr>
              <a:t>PhD.Liridon</a:t>
            </a:r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err="1">
                <a:solidFill>
                  <a:schemeClr val="tx1"/>
                </a:solidFill>
              </a:rPr>
              <a:t>Selmani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17" name="Rectangle 116">
            <a:extLst>
              <a:ext uri="{FF2B5EF4-FFF2-40B4-BE49-F238E27FC236}">
                <a16:creationId xmlns:a16="http://schemas.microsoft.com/office/drawing/2014/main" id="{0C893D06-59BC-4E7F-BE2F-25A8303B60A7}"/>
              </a:ext>
            </a:extLst>
          </p:cNvPr>
          <p:cNvSpPr/>
          <p:nvPr/>
        </p:nvSpPr>
        <p:spPr>
          <a:xfrm>
            <a:off x="5162548" y="5671131"/>
            <a:ext cx="912175" cy="83224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AB772BE9-45F7-4ED3-B598-1BFEDFF9436F}"/>
              </a:ext>
            </a:extLst>
          </p:cNvPr>
          <p:cNvSpPr/>
          <p:nvPr/>
        </p:nvSpPr>
        <p:spPr>
          <a:xfrm>
            <a:off x="7068822" y="1784547"/>
            <a:ext cx="998553" cy="132005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pl-PL" sz="900" dirty="0">
              <a:solidFill>
                <a:prstClr val="black"/>
              </a:solidFill>
            </a:endParaRPr>
          </a:p>
        </p:txBody>
      </p:sp>
      <p:sp>
        <p:nvSpPr>
          <p:cNvPr id="120" name="Rectangle 119">
            <a:extLst>
              <a:ext uri="{FF2B5EF4-FFF2-40B4-BE49-F238E27FC236}">
                <a16:creationId xmlns:a16="http://schemas.microsoft.com/office/drawing/2014/main" id="{D2A283E6-7063-4DDC-AAAA-264E2A98BE37}"/>
              </a:ext>
            </a:extLst>
          </p:cNvPr>
          <p:cNvSpPr/>
          <p:nvPr/>
        </p:nvSpPr>
        <p:spPr>
          <a:xfrm>
            <a:off x="3791616" y="5710883"/>
            <a:ext cx="391824" cy="8512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303</a:t>
            </a:r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FE3AC195-B965-4020-8C1B-38A30645A2EC}"/>
              </a:ext>
            </a:extLst>
          </p:cNvPr>
          <p:cNvSpPr/>
          <p:nvPr/>
        </p:nvSpPr>
        <p:spPr>
          <a:xfrm>
            <a:off x="3790756" y="6562114"/>
            <a:ext cx="391824" cy="70911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303</a:t>
            </a:r>
          </a:p>
        </p:txBody>
      </p:sp>
    </p:spTree>
    <p:extLst>
      <p:ext uri="{BB962C8B-B14F-4D97-AF65-F5344CB8AC3E}">
        <p14:creationId xmlns:p14="http://schemas.microsoft.com/office/powerpoint/2010/main" val="27356552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075487" y="1816616"/>
            <a:ext cx="1058862" cy="129221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32" name="Rectangle 131"/>
          <p:cNvSpPr/>
          <p:nvPr/>
        </p:nvSpPr>
        <p:spPr>
          <a:xfrm>
            <a:off x="10000859" y="1812668"/>
            <a:ext cx="359147" cy="127780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33" name="Rectangle 132"/>
          <p:cNvSpPr/>
          <p:nvPr/>
        </p:nvSpPr>
        <p:spPr>
          <a:xfrm>
            <a:off x="3785911" y="1818445"/>
            <a:ext cx="391824" cy="12720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303</a:t>
            </a:r>
          </a:p>
        </p:txBody>
      </p:sp>
      <p:sp>
        <p:nvSpPr>
          <p:cNvPr id="135" name="Rectangle 134"/>
          <p:cNvSpPr/>
          <p:nvPr/>
        </p:nvSpPr>
        <p:spPr>
          <a:xfrm>
            <a:off x="10000859" y="3103059"/>
            <a:ext cx="359147" cy="132284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36" name="Rectangle 135"/>
          <p:cNvSpPr/>
          <p:nvPr/>
        </p:nvSpPr>
        <p:spPr>
          <a:xfrm>
            <a:off x="3785911" y="3108835"/>
            <a:ext cx="391824" cy="131707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303</a:t>
            </a:r>
          </a:p>
        </p:txBody>
      </p:sp>
      <p:sp>
        <p:nvSpPr>
          <p:cNvPr id="138" name="Rectangle 137"/>
          <p:cNvSpPr/>
          <p:nvPr/>
        </p:nvSpPr>
        <p:spPr>
          <a:xfrm>
            <a:off x="10000859" y="4440744"/>
            <a:ext cx="359147" cy="12742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39" name="Rectangle 138"/>
          <p:cNvSpPr/>
          <p:nvPr/>
        </p:nvSpPr>
        <p:spPr>
          <a:xfrm>
            <a:off x="3785911" y="4431955"/>
            <a:ext cx="391824" cy="127892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303</a:t>
            </a:r>
          </a:p>
          <a:p>
            <a:pPr algn="ctr"/>
            <a:r>
              <a:rPr lang="en-US" sz="1000" dirty="0">
                <a:solidFill>
                  <a:schemeClr val="tx1"/>
                </a:solidFill>
              </a:rPr>
              <a:t>301</a:t>
            </a:r>
          </a:p>
        </p:txBody>
      </p:sp>
      <p:sp>
        <p:nvSpPr>
          <p:cNvPr id="140" name="Rectangle 139"/>
          <p:cNvSpPr/>
          <p:nvPr/>
        </p:nvSpPr>
        <p:spPr>
          <a:xfrm>
            <a:off x="10000859" y="5726369"/>
            <a:ext cx="359147" cy="149638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42" name="Rectangle 141"/>
          <p:cNvSpPr/>
          <p:nvPr/>
        </p:nvSpPr>
        <p:spPr>
          <a:xfrm>
            <a:off x="3785911" y="5717579"/>
            <a:ext cx="391824" cy="150189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31" name="Rectangle 130"/>
          <p:cNvSpPr/>
          <p:nvPr/>
        </p:nvSpPr>
        <p:spPr>
          <a:xfrm>
            <a:off x="10000859" y="1179613"/>
            <a:ext cx="359147" cy="619326"/>
          </a:xfrm>
          <a:prstGeom prst="rect">
            <a:avLst/>
          </a:prstGeom>
          <a:solidFill>
            <a:srgbClr val="35A9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30" name="Rectangle 129"/>
          <p:cNvSpPr/>
          <p:nvPr/>
        </p:nvSpPr>
        <p:spPr>
          <a:xfrm>
            <a:off x="3785911" y="1185390"/>
            <a:ext cx="391824" cy="613550"/>
          </a:xfrm>
          <a:prstGeom prst="rect">
            <a:avLst/>
          </a:prstGeom>
          <a:solidFill>
            <a:srgbClr val="35A9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27" name="Rectangle 126"/>
          <p:cNvSpPr/>
          <p:nvPr/>
        </p:nvSpPr>
        <p:spPr>
          <a:xfrm>
            <a:off x="510652" y="1817193"/>
            <a:ext cx="380404" cy="5409309"/>
          </a:xfrm>
          <a:prstGeom prst="rect">
            <a:avLst/>
          </a:prstGeom>
          <a:solidFill>
            <a:srgbClr val="35A9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85000"/>
                </a:schemeClr>
              </a:solidFill>
            </a:endParaRPr>
          </a:p>
        </p:txBody>
      </p:sp>
      <p:pic>
        <p:nvPicPr>
          <p:cNvPr id="65" name="Picture 6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2702" y="1175399"/>
            <a:ext cx="954026" cy="637033"/>
          </a:xfrm>
          <a:prstGeom prst="rect">
            <a:avLst/>
          </a:prstGeom>
        </p:spPr>
      </p:pic>
      <p:pic>
        <p:nvPicPr>
          <p:cNvPr id="64" name="Picture 6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4663" y="1175399"/>
            <a:ext cx="954026" cy="637033"/>
          </a:xfrm>
          <a:prstGeom prst="rect">
            <a:avLst/>
          </a:prstGeom>
        </p:spPr>
      </p:pic>
      <p:pic>
        <p:nvPicPr>
          <p:cNvPr id="63" name="Picture 6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3809" y="1175399"/>
            <a:ext cx="954026" cy="637033"/>
          </a:xfrm>
          <a:prstGeom prst="rect">
            <a:avLst/>
          </a:prstGeom>
        </p:spPr>
      </p:pic>
      <p:pic>
        <p:nvPicPr>
          <p:cNvPr id="62" name="Picture 6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6606" y="1175400"/>
            <a:ext cx="954026" cy="637033"/>
          </a:xfrm>
          <a:prstGeom prst="rect">
            <a:avLst/>
          </a:prstGeom>
        </p:spPr>
      </p:pic>
      <p:pic>
        <p:nvPicPr>
          <p:cNvPr id="60" name="Picture 5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4640" y="1175400"/>
            <a:ext cx="954026" cy="63703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8622" y="1175400"/>
            <a:ext cx="954026" cy="63703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0429" y="1175401"/>
            <a:ext cx="353569" cy="63703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5004" y="1175403"/>
            <a:ext cx="304801" cy="63703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1311" y="1175402"/>
            <a:ext cx="957074" cy="637033"/>
          </a:xfrm>
          <a:prstGeom prst="rect">
            <a:avLst/>
          </a:prstGeom>
        </p:spPr>
      </p:pic>
      <p:pic>
        <p:nvPicPr>
          <p:cNvPr id="52" name="Picture 5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7869" y="1175403"/>
            <a:ext cx="1042418" cy="637033"/>
          </a:xfrm>
          <a:prstGeom prst="rect">
            <a:avLst/>
          </a:prstGeom>
        </p:spPr>
      </p:pic>
      <p:sp>
        <p:nvSpPr>
          <p:cNvPr id="145" name="TextBox 144"/>
          <p:cNvSpPr txBox="1"/>
          <p:nvPr/>
        </p:nvSpPr>
        <p:spPr>
          <a:xfrm rot="16200000">
            <a:off x="3378084" y="1408249"/>
            <a:ext cx="47641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 65 Medium" panose="020B0500000000000000" pitchFamily="2" charset="0"/>
              </a:rPr>
              <a:t>L/U/P</a:t>
            </a:r>
          </a:p>
        </p:txBody>
      </p:sp>
      <p:sp>
        <p:nvSpPr>
          <p:cNvPr id="144" name="TextBox 143"/>
          <p:cNvSpPr txBox="1"/>
          <p:nvPr/>
        </p:nvSpPr>
        <p:spPr>
          <a:xfrm rot="16200000">
            <a:off x="3055279" y="1408250"/>
            <a:ext cx="37542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 65 Medium" panose="020B0500000000000000" pitchFamily="2" charset="0"/>
              </a:rPr>
              <a:t>O/Z</a:t>
            </a:r>
          </a:p>
        </p:txBody>
      </p:sp>
      <p:sp>
        <p:nvSpPr>
          <p:cNvPr id="143" name="TextBox 142"/>
          <p:cNvSpPr txBox="1"/>
          <p:nvPr/>
        </p:nvSpPr>
        <p:spPr>
          <a:xfrm>
            <a:off x="2100197" y="1346695"/>
            <a:ext cx="101662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 65 Medium" panose="020B0500000000000000" pitchFamily="2" charset="0"/>
              </a:rPr>
              <a:t>MËSIMDHËNËSI</a:t>
            </a:r>
          </a:p>
          <a:p>
            <a:pPr algn="ctr"/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 65 Medium" panose="020B0500000000000000" pitchFamily="2" charset="0"/>
              </a:rPr>
              <a:t>/ASISTENTI</a:t>
            </a: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76612" y="877150"/>
            <a:ext cx="1360965" cy="225870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1089375" y="546881"/>
            <a:ext cx="1346844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" b="1" dirty="0">
                <a:solidFill>
                  <a:srgbClr val="35A9DE"/>
                </a:solidFill>
                <a:latin typeface="Helvetica 65 Medium" panose="020B0500000000000000" pitchFamily="2" charset="0"/>
              </a:rPr>
              <a:t>INFERMIERI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060040" y="802543"/>
            <a:ext cx="6137193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sq-AL" sz="1300" b="1" dirty="0">
                <a:solidFill>
                  <a:srgbClr val="35A9DE"/>
                </a:solidFill>
                <a:effectLst/>
                <a:latin typeface="Helvetica LT Std" panose="020B05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ORARI I LIGJËRATAVE DHE USHTRIMEVE PËR VITIN AKADEMIK 202</a:t>
            </a:r>
            <a:r>
              <a:rPr lang="en-US" sz="1300" b="1" dirty="0">
                <a:solidFill>
                  <a:srgbClr val="35A9DE"/>
                </a:solidFill>
                <a:effectLst/>
                <a:latin typeface="Helvetica LT Std" panose="020B05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5</a:t>
            </a:r>
            <a:r>
              <a:rPr lang="sq-AL" sz="1300" b="1" dirty="0">
                <a:solidFill>
                  <a:srgbClr val="35A9DE"/>
                </a:solidFill>
                <a:effectLst/>
                <a:latin typeface="Helvetica LT Std" panose="020B05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/202</a:t>
            </a:r>
            <a:r>
              <a:rPr lang="en-US" sz="1300" b="1" dirty="0">
                <a:solidFill>
                  <a:srgbClr val="35A9DE"/>
                </a:solidFill>
                <a:effectLst/>
                <a:latin typeface="Helvetica LT Std" panose="020B0504020202020204" pitchFamily="34" charset="0"/>
                <a:ea typeface="MS Mincho" panose="02020609040205080304" pitchFamily="49" charset="-128"/>
                <a:cs typeface="Times New Roman" panose="02020603050405020304" pitchFamily="18" charset="0"/>
              </a:rPr>
              <a:t>6</a:t>
            </a:r>
            <a:endParaRPr lang="en-US" sz="1300" dirty="0">
              <a:solidFill>
                <a:srgbClr val="35A9DE"/>
              </a:solidFill>
              <a:effectLst/>
              <a:latin typeface="Helvetica LT Std" panose="020B0504020202020204" pitchFamily="34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 rot="16200000">
            <a:off x="-446796" y="5783068"/>
            <a:ext cx="2300630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300" b="1" dirty="0">
                <a:solidFill>
                  <a:schemeClr val="bg1"/>
                </a:solidFill>
                <a:latin typeface="Helvetica LT Std" panose="020B0504020202020204" pitchFamily="34" charset="0"/>
              </a:rPr>
              <a:t>INFERMIERI: </a:t>
            </a:r>
            <a:r>
              <a:rPr lang="it-IT" sz="1300" dirty="0">
                <a:solidFill>
                  <a:schemeClr val="bg1"/>
                </a:solidFill>
                <a:latin typeface="Helvetica LT Std" panose="020B0504020202020204" pitchFamily="34" charset="0"/>
              </a:rPr>
              <a:t> Semestri I-rë </a:t>
            </a:r>
            <a:endParaRPr lang="en-US" sz="1300" b="1" dirty="0">
              <a:solidFill>
                <a:schemeClr val="bg1"/>
              </a:solidFill>
              <a:latin typeface="Helvetica 65 Medium" panose="020B0500000000000000" pitchFamily="2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280347" y="1400007"/>
            <a:ext cx="60785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 65 Medium" panose="020B0500000000000000" pitchFamily="2" charset="0"/>
              </a:rPr>
              <a:t>MODULI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379220" y="1408250"/>
            <a:ext cx="57900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 65 Medium" panose="020B0500000000000000" pitchFamily="2" charset="0"/>
              </a:rPr>
              <a:t>E HËNË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5286654" y="1400007"/>
            <a:ext cx="66396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 65 Medium" panose="020B0500000000000000" pitchFamily="2" charset="0"/>
              </a:rPr>
              <a:t>E MARTË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209136" y="1400007"/>
            <a:ext cx="82105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 65 Medium" panose="020B0500000000000000" pitchFamily="2" charset="0"/>
              </a:rPr>
              <a:t>E MËRKURË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7240243" y="1386193"/>
            <a:ext cx="63030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 65 Medium" panose="020B0500000000000000" pitchFamily="2" charset="0"/>
              </a:rPr>
              <a:t>E ENJTE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8205910" y="1408250"/>
            <a:ext cx="73289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 65 Medium" panose="020B0500000000000000" pitchFamily="2" charset="0"/>
              </a:rPr>
              <a:t>E PREMTE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9149352" y="1400007"/>
            <a:ext cx="71846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Helvetica 65 Medium" panose="020B0500000000000000" pitchFamily="2" charset="0"/>
              </a:rPr>
              <a:t>E SHTUNË</a:t>
            </a:r>
          </a:p>
        </p:txBody>
      </p:sp>
      <p:sp>
        <p:nvSpPr>
          <p:cNvPr id="46" name="TextBox 45"/>
          <p:cNvSpPr txBox="1"/>
          <p:nvPr/>
        </p:nvSpPr>
        <p:spPr>
          <a:xfrm rot="16200000">
            <a:off x="10015780" y="1408248"/>
            <a:ext cx="47641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1" dirty="0">
                <a:solidFill>
                  <a:schemeClr val="bg1"/>
                </a:solidFill>
                <a:latin typeface="Helvetica 65 Medium" panose="020B0500000000000000" pitchFamily="2" charset="0"/>
              </a:rPr>
              <a:t>ECTS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1318061" y="2106968"/>
            <a:ext cx="7930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err="1"/>
              <a:t>Anglishte</a:t>
            </a:r>
            <a:r>
              <a:rPr lang="en-US" sz="1000" dirty="0"/>
              <a:t> </a:t>
            </a:r>
            <a:r>
              <a:rPr lang="en-US" sz="1000" dirty="0" err="1"/>
              <a:t>shkencore</a:t>
            </a:r>
            <a:r>
              <a:rPr lang="en-US" sz="1000" dirty="0"/>
              <a:t> </a:t>
            </a:r>
            <a:r>
              <a:rPr lang="en-US" sz="1000" dirty="0" err="1"/>
              <a:t>për</a:t>
            </a:r>
            <a:r>
              <a:rPr lang="en-US" sz="1000" dirty="0"/>
              <a:t> </a:t>
            </a:r>
            <a:r>
              <a:rPr lang="en-US" sz="1000" dirty="0" err="1"/>
              <a:t>infermier</a:t>
            </a:r>
            <a:endParaRPr lang="en-US" sz="1000" dirty="0"/>
          </a:p>
        </p:txBody>
      </p:sp>
      <p:sp>
        <p:nvSpPr>
          <p:cNvPr id="48" name="TextBox 47"/>
          <p:cNvSpPr txBox="1"/>
          <p:nvPr/>
        </p:nvSpPr>
        <p:spPr>
          <a:xfrm>
            <a:off x="840065" y="2132018"/>
            <a:ext cx="26481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solidFill>
                  <a:schemeClr val="bg1"/>
                </a:solidFill>
                <a:latin typeface="Helvetica 65 Medium" panose="020B0500000000000000" pitchFamily="2" charset="0"/>
              </a:rPr>
              <a:t>1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847707" y="2769468"/>
            <a:ext cx="26481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solidFill>
                  <a:schemeClr val="bg1"/>
                </a:solidFill>
                <a:latin typeface="Helvetica 65 Medium" panose="020B0500000000000000" pitchFamily="2" charset="0"/>
              </a:rPr>
              <a:t>2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842501" y="3484236"/>
            <a:ext cx="26481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solidFill>
                  <a:schemeClr val="bg1"/>
                </a:solidFill>
                <a:latin typeface="Helvetica 65 Medium" panose="020B0500000000000000" pitchFamily="2" charset="0"/>
              </a:rPr>
              <a:t>3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842501" y="4219465"/>
            <a:ext cx="26481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solidFill>
                  <a:schemeClr val="bg1"/>
                </a:solidFill>
                <a:latin typeface="Helvetica 65 Medium" panose="020B0500000000000000" pitchFamily="2" charset="0"/>
              </a:rPr>
              <a:t>4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840065" y="4934233"/>
            <a:ext cx="26481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solidFill>
                  <a:schemeClr val="bg1"/>
                </a:solidFill>
                <a:latin typeface="Helvetica 65 Medium" panose="020B0500000000000000" pitchFamily="2" charset="0"/>
              </a:rPr>
              <a:t>5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826338" y="5627248"/>
            <a:ext cx="26481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solidFill>
                  <a:schemeClr val="bg1"/>
                </a:solidFill>
                <a:latin typeface="Helvetica 65 Medium" panose="020B0500000000000000" pitchFamily="2" charset="0"/>
              </a:rPr>
              <a:t>6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835818" y="1583495"/>
            <a:ext cx="33534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50" b="1" dirty="0" err="1">
                <a:solidFill>
                  <a:schemeClr val="bg1"/>
                </a:solidFill>
                <a:latin typeface="Helvetica 65 Medium" panose="020B0500000000000000" pitchFamily="2" charset="0"/>
              </a:rPr>
              <a:t>Nr</a:t>
            </a:r>
            <a:r>
              <a:rPr lang="en-US" sz="750" b="1" dirty="0">
                <a:solidFill>
                  <a:schemeClr val="bg1"/>
                </a:solidFill>
                <a:latin typeface="Helvetica 65 Medium" panose="020B0500000000000000" pitchFamily="2" charset="0"/>
              </a:rPr>
              <a:t>.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3709404" y="1400007"/>
            <a:ext cx="52290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b="1" dirty="0">
                <a:solidFill>
                  <a:schemeClr val="bg1"/>
                </a:solidFill>
                <a:latin typeface="Helvetica 65 Medium" panose="020B0500000000000000" pitchFamily="2" charset="0"/>
              </a:rPr>
              <a:t>SALLA</a:t>
            </a:r>
          </a:p>
        </p:txBody>
      </p:sp>
      <p:sp>
        <p:nvSpPr>
          <p:cNvPr id="146" name="TextBox 145"/>
          <p:cNvSpPr txBox="1"/>
          <p:nvPr/>
        </p:nvSpPr>
        <p:spPr>
          <a:xfrm>
            <a:off x="840065" y="6339294"/>
            <a:ext cx="26481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solidFill>
                  <a:schemeClr val="bg1"/>
                </a:solidFill>
                <a:latin typeface="Helvetica 65 Medium" panose="020B0500000000000000" pitchFamily="2" charset="0"/>
              </a:rPr>
              <a:t>7</a:t>
            </a:r>
          </a:p>
        </p:txBody>
      </p:sp>
      <p:grpSp>
        <p:nvGrpSpPr>
          <p:cNvPr id="154" name="Group 153"/>
          <p:cNvGrpSpPr/>
          <p:nvPr/>
        </p:nvGrpSpPr>
        <p:grpSpPr>
          <a:xfrm>
            <a:off x="10050636" y="2091579"/>
            <a:ext cx="264117" cy="4503119"/>
            <a:chOff x="997920" y="2229544"/>
            <a:chExt cx="264117" cy="4503119"/>
          </a:xfrm>
        </p:grpSpPr>
        <p:sp>
          <p:nvSpPr>
            <p:cNvPr id="147" name="TextBox 146"/>
            <p:cNvSpPr txBox="1"/>
            <p:nvPr/>
          </p:nvSpPr>
          <p:spPr>
            <a:xfrm>
              <a:off x="1011647" y="2229544"/>
              <a:ext cx="250390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n-US" sz="1000" b="1" dirty="0"/>
            </a:p>
            <a:p>
              <a:endParaRPr lang="en-US" sz="1000" b="1" dirty="0"/>
            </a:p>
            <a:p>
              <a:r>
                <a:rPr lang="en-US" sz="1000" b="1" dirty="0"/>
                <a:t>3</a:t>
              </a:r>
            </a:p>
          </p:txBody>
        </p:sp>
        <p:sp>
          <p:nvSpPr>
            <p:cNvPr id="148" name="TextBox 147"/>
            <p:cNvSpPr txBox="1"/>
            <p:nvPr/>
          </p:nvSpPr>
          <p:spPr>
            <a:xfrm>
              <a:off x="1019289" y="2930838"/>
              <a:ext cx="18473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n-US" sz="1000" b="1" dirty="0">
                <a:solidFill>
                  <a:schemeClr val="bg1"/>
                </a:solidFill>
                <a:latin typeface="Helvetica 65 Medium" panose="020B0500000000000000" pitchFamily="2" charset="0"/>
              </a:endParaRPr>
            </a:p>
          </p:txBody>
        </p:sp>
        <p:sp>
          <p:nvSpPr>
            <p:cNvPr id="150" name="TextBox 149"/>
            <p:cNvSpPr txBox="1"/>
            <p:nvPr/>
          </p:nvSpPr>
          <p:spPr>
            <a:xfrm>
              <a:off x="1014083" y="4330172"/>
              <a:ext cx="18473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n-US" sz="1000" b="1" dirty="0">
                <a:solidFill>
                  <a:schemeClr val="bg1"/>
                </a:solidFill>
                <a:latin typeface="Helvetica 65 Medium" panose="020B0500000000000000" pitchFamily="2" charset="0"/>
              </a:endParaRPr>
            </a:p>
          </p:txBody>
        </p:sp>
        <p:sp>
          <p:nvSpPr>
            <p:cNvPr id="151" name="TextBox 150"/>
            <p:cNvSpPr txBox="1"/>
            <p:nvPr/>
          </p:nvSpPr>
          <p:spPr>
            <a:xfrm>
              <a:off x="1011647" y="5029839"/>
              <a:ext cx="172457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b="1" dirty="0"/>
                <a:t>3</a:t>
              </a:r>
            </a:p>
          </p:txBody>
        </p:sp>
        <p:sp>
          <p:nvSpPr>
            <p:cNvPr id="152" name="TextBox 151"/>
            <p:cNvSpPr txBox="1"/>
            <p:nvPr/>
          </p:nvSpPr>
          <p:spPr>
            <a:xfrm>
              <a:off x="997920" y="5786775"/>
              <a:ext cx="18473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n-US" sz="1000" b="1" dirty="0">
                <a:solidFill>
                  <a:schemeClr val="bg1"/>
                </a:solidFill>
                <a:latin typeface="Helvetica 65 Medium" panose="020B0500000000000000" pitchFamily="2" charset="0"/>
              </a:endParaRPr>
            </a:p>
          </p:txBody>
        </p:sp>
        <p:sp>
          <p:nvSpPr>
            <p:cNvPr id="153" name="TextBox 152"/>
            <p:cNvSpPr txBox="1"/>
            <p:nvPr/>
          </p:nvSpPr>
          <p:spPr>
            <a:xfrm>
              <a:off x="1011647" y="6486442"/>
              <a:ext cx="184731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endParaRPr lang="en-US" sz="1000" b="1" dirty="0">
                <a:solidFill>
                  <a:schemeClr val="bg1"/>
                </a:solidFill>
                <a:latin typeface="Helvetica 65 Medium" panose="020B0500000000000000" pitchFamily="2" charset="0"/>
              </a:endParaRPr>
            </a:p>
          </p:txBody>
        </p:sp>
      </p:grpSp>
      <p:sp>
        <p:nvSpPr>
          <p:cNvPr id="71" name="Rectangle 70"/>
          <p:cNvSpPr/>
          <p:nvPr/>
        </p:nvSpPr>
        <p:spPr>
          <a:xfrm>
            <a:off x="1067127" y="3118151"/>
            <a:ext cx="1058862" cy="129826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 err="1">
                <a:solidFill>
                  <a:schemeClr val="tx1"/>
                </a:solidFill>
              </a:rPr>
              <a:t>Biokimi</a:t>
            </a:r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err="1">
                <a:solidFill>
                  <a:schemeClr val="tx1"/>
                </a:solidFill>
              </a:rPr>
              <a:t>dhe</a:t>
            </a:r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err="1">
                <a:solidFill>
                  <a:schemeClr val="tx1"/>
                </a:solidFill>
              </a:rPr>
              <a:t>Biofizikë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2124293" y="1812432"/>
            <a:ext cx="968899" cy="12888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Prof. Ass. Dr. </a:t>
            </a:r>
            <a:r>
              <a:rPr lang="en-US" sz="1000" dirty="0">
                <a:solidFill>
                  <a:schemeClr val="tx1"/>
                </a:solidFill>
              </a:rPr>
              <a:t>Linda </a:t>
            </a:r>
            <a:r>
              <a:rPr lang="en-US" sz="1000" dirty="0" err="1">
                <a:solidFill>
                  <a:schemeClr val="tx1"/>
                </a:solidFill>
              </a:rPr>
              <a:t>Ukimeraj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2126729" y="3098059"/>
            <a:ext cx="967384" cy="13324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MD</a:t>
            </a:r>
            <a:r>
              <a:rPr lang="en-US" sz="1000" dirty="0">
                <a:solidFill>
                  <a:schemeClr val="tx1"/>
                </a:solidFill>
              </a:rPr>
              <a:t>. Shemsi Veseli </a:t>
            </a:r>
          </a:p>
        </p:txBody>
      </p:sp>
      <p:sp>
        <p:nvSpPr>
          <p:cNvPr id="75" name="Rectangle 74"/>
          <p:cNvSpPr/>
          <p:nvPr/>
        </p:nvSpPr>
        <p:spPr>
          <a:xfrm>
            <a:off x="3085936" y="1813605"/>
            <a:ext cx="319567" cy="12888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76" name="Rectangle 75"/>
          <p:cNvSpPr/>
          <p:nvPr/>
        </p:nvSpPr>
        <p:spPr>
          <a:xfrm>
            <a:off x="3088385" y="3099232"/>
            <a:ext cx="319067" cy="13324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o</a:t>
            </a:r>
          </a:p>
        </p:txBody>
      </p:sp>
      <p:sp>
        <p:nvSpPr>
          <p:cNvPr id="77" name="Rectangle 76"/>
          <p:cNvSpPr/>
          <p:nvPr/>
        </p:nvSpPr>
        <p:spPr>
          <a:xfrm>
            <a:off x="3406424" y="1812432"/>
            <a:ext cx="369523" cy="12888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L/U </a:t>
            </a:r>
            <a:r>
              <a:rPr lang="en-US" sz="900" dirty="0">
                <a:solidFill>
                  <a:schemeClr val="bg1"/>
                </a:solidFill>
              </a:rPr>
              <a:t>2+2</a:t>
            </a:r>
          </a:p>
        </p:txBody>
      </p:sp>
      <p:sp>
        <p:nvSpPr>
          <p:cNvPr id="78" name="Rectangle 77"/>
          <p:cNvSpPr/>
          <p:nvPr/>
        </p:nvSpPr>
        <p:spPr>
          <a:xfrm>
            <a:off x="3408878" y="3098059"/>
            <a:ext cx="372450" cy="13324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L/U </a:t>
            </a:r>
            <a:r>
              <a:rPr lang="en-US" sz="900" dirty="0">
                <a:solidFill>
                  <a:schemeClr val="bg1"/>
                </a:solidFill>
              </a:rPr>
              <a:t>2+2</a:t>
            </a:r>
          </a:p>
        </p:txBody>
      </p:sp>
      <p:sp>
        <p:nvSpPr>
          <p:cNvPr id="81" name="Rectangle 80"/>
          <p:cNvSpPr/>
          <p:nvPr/>
        </p:nvSpPr>
        <p:spPr>
          <a:xfrm>
            <a:off x="4177059" y="1812432"/>
            <a:ext cx="968899" cy="12888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4179495" y="3098059"/>
            <a:ext cx="967384" cy="13324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900" dirty="0">
              <a:solidFill>
                <a:schemeClr val="tx1"/>
              </a:solidFill>
            </a:endParaRPr>
          </a:p>
        </p:txBody>
      </p:sp>
      <p:sp>
        <p:nvSpPr>
          <p:cNvPr id="83" name="Rectangle 82"/>
          <p:cNvSpPr/>
          <p:nvPr/>
        </p:nvSpPr>
        <p:spPr>
          <a:xfrm>
            <a:off x="5139767" y="1809239"/>
            <a:ext cx="968899" cy="12888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50" dirty="0">
                <a:solidFill>
                  <a:schemeClr val="tx1"/>
                </a:solidFill>
              </a:rPr>
              <a:t>L</a:t>
            </a:r>
            <a:r>
              <a:rPr lang="en-US" sz="1050" dirty="0">
                <a:solidFill>
                  <a:schemeClr val="tx1"/>
                </a:solidFill>
              </a:rPr>
              <a:t>: Gr 1</a:t>
            </a:r>
            <a:endParaRPr lang="pl-PL" sz="1050" dirty="0">
              <a:solidFill>
                <a:schemeClr val="tx1"/>
              </a:solidFill>
            </a:endParaRPr>
          </a:p>
          <a:p>
            <a:pPr algn="ctr"/>
            <a:r>
              <a:rPr lang="en-US" sz="1050" dirty="0">
                <a:solidFill>
                  <a:schemeClr val="tx1"/>
                </a:solidFill>
              </a:rPr>
              <a:t>09</a:t>
            </a:r>
            <a:r>
              <a:rPr lang="pl-PL" sz="1050" dirty="0">
                <a:solidFill>
                  <a:schemeClr val="tx1"/>
                </a:solidFill>
              </a:rPr>
              <a:t>:</a:t>
            </a:r>
            <a:r>
              <a:rPr lang="en-US" sz="1050" dirty="0">
                <a:solidFill>
                  <a:schemeClr val="tx1"/>
                </a:solidFill>
              </a:rPr>
              <a:t>30</a:t>
            </a:r>
            <a:r>
              <a:rPr lang="pl-PL" sz="1050" dirty="0">
                <a:solidFill>
                  <a:schemeClr val="tx1"/>
                </a:solidFill>
              </a:rPr>
              <a:t>-</a:t>
            </a:r>
            <a:r>
              <a:rPr lang="en-US" sz="1050" dirty="0">
                <a:solidFill>
                  <a:schemeClr val="tx1"/>
                </a:solidFill>
              </a:rPr>
              <a:t>11:00</a:t>
            </a:r>
            <a:endParaRPr lang="pl-PL" sz="1050" dirty="0">
              <a:solidFill>
                <a:schemeClr val="tx1"/>
              </a:solidFill>
            </a:endParaRPr>
          </a:p>
          <a:p>
            <a:pPr algn="ctr"/>
            <a:r>
              <a:rPr lang="en-US" sz="1050" dirty="0">
                <a:solidFill>
                  <a:schemeClr val="tx1"/>
                </a:solidFill>
              </a:rPr>
              <a:t>L: Gr 2</a:t>
            </a:r>
            <a:endParaRPr lang="pl-PL" sz="1050" dirty="0">
              <a:solidFill>
                <a:schemeClr val="tx1"/>
              </a:solidFill>
            </a:endParaRPr>
          </a:p>
          <a:p>
            <a:pPr algn="ctr"/>
            <a:r>
              <a:rPr lang="pl-PL" sz="1050" dirty="0">
                <a:solidFill>
                  <a:schemeClr val="tx1"/>
                </a:solidFill>
              </a:rPr>
              <a:t>1</a:t>
            </a:r>
            <a:r>
              <a:rPr lang="en-US" sz="1050" dirty="0">
                <a:solidFill>
                  <a:schemeClr val="tx1"/>
                </a:solidFill>
              </a:rPr>
              <a:t>1:00</a:t>
            </a:r>
            <a:r>
              <a:rPr lang="pl-PL" sz="1050" dirty="0">
                <a:solidFill>
                  <a:schemeClr val="tx1"/>
                </a:solidFill>
              </a:rPr>
              <a:t>-1</a:t>
            </a:r>
            <a:r>
              <a:rPr lang="en-US" sz="1050" dirty="0">
                <a:solidFill>
                  <a:schemeClr val="tx1"/>
                </a:solidFill>
              </a:rPr>
              <a:t>2:30</a:t>
            </a:r>
            <a:endParaRPr lang="pl-PL" sz="1050" dirty="0">
              <a:solidFill>
                <a:schemeClr val="tx1"/>
              </a:solidFill>
            </a:endParaRPr>
          </a:p>
          <a:p>
            <a:pPr algn="ctr"/>
            <a:r>
              <a:rPr lang="pl-PL" sz="1050" dirty="0">
                <a:solidFill>
                  <a:schemeClr val="tx1"/>
                </a:solidFill>
              </a:rPr>
              <a:t>303</a:t>
            </a:r>
          </a:p>
        </p:txBody>
      </p:sp>
      <p:sp>
        <p:nvSpPr>
          <p:cNvPr id="84" name="Rectangle 83"/>
          <p:cNvSpPr/>
          <p:nvPr/>
        </p:nvSpPr>
        <p:spPr>
          <a:xfrm>
            <a:off x="5151561" y="3098059"/>
            <a:ext cx="967384" cy="13324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L: </a:t>
            </a:r>
          </a:p>
          <a:p>
            <a:pPr algn="ctr"/>
            <a:r>
              <a:rPr lang="en-US" sz="1050" dirty="0">
                <a:solidFill>
                  <a:schemeClr val="tx1"/>
                </a:solidFill>
              </a:rPr>
              <a:t>15:15-16:45</a:t>
            </a:r>
          </a:p>
          <a:p>
            <a:pPr algn="ctr"/>
            <a:r>
              <a:rPr lang="en-US" sz="1050" dirty="0">
                <a:solidFill>
                  <a:schemeClr val="tx1"/>
                </a:solidFill>
              </a:rPr>
              <a:t>303</a:t>
            </a:r>
          </a:p>
          <a:p>
            <a:pPr algn="ctr"/>
            <a:endParaRPr lang="en-US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85" name="Rectangle 84"/>
          <p:cNvSpPr/>
          <p:nvPr/>
        </p:nvSpPr>
        <p:spPr>
          <a:xfrm>
            <a:off x="6115542" y="1812432"/>
            <a:ext cx="968899" cy="12888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pl-PL" sz="1050" dirty="0">
                <a:solidFill>
                  <a:prstClr val="black"/>
                </a:solidFill>
              </a:rPr>
              <a:t>L</a:t>
            </a:r>
            <a:r>
              <a:rPr lang="en-US" sz="1050" dirty="0">
                <a:solidFill>
                  <a:prstClr val="black"/>
                </a:solidFill>
              </a:rPr>
              <a:t>: Gr 3</a:t>
            </a:r>
            <a:endParaRPr lang="pl-PL" sz="1050" dirty="0">
              <a:solidFill>
                <a:prstClr val="black"/>
              </a:solidFill>
            </a:endParaRPr>
          </a:p>
          <a:p>
            <a:pPr lvl="0" algn="ctr"/>
            <a:r>
              <a:rPr lang="en-US" sz="1050" dirty="0">
                <a:solidFill>
                  <a:prstClr val="black"/>
                </a:solidFill>
              </a:rPr>
              <a:t>11:00 -12:30  </a:t>
            </a:r>
            <a:endParaRPr lang="pl-PL" sz="1050" dirty="0">
              <a:solidFill>
                <a:prstClr val="black"/>
              </a:solidFill>
            </a:endParaRPr>
          </a:p>
          <a:p>
            <a:pPr lvl="0" algn="ctr"/>
            <a:r>
              <a:rPr lang="en-US" sz="1050" dirty="0">
                <a:solidFill>
                  <a:prstClr val="black"/>
                </a:solidFill>
              </a:rPr>
              <a:t>L: Gr 4</a:t>
            </a:r>
            <a:endParaRPr lang="pl-PL" sz="1050" dirty="0">
              <a:solidFill>
                <a:prstClr val="black"/>
              </a:solidFill>
            </a:endParaRPr>
          </a:p>
          <a:p>
            <a:pPr lvl="0" algn="ctr"/>
            <a:r>
              <a:rPr lang="en-US" sz="1050" dirty="0">
                <a:solidFill>
                  <a:prstClr val="black"/>
                </a:solidFill>
              </a:rPr>
              <a:t>12:30-14:00</a:t>
            </a:r>
            <a:endParaRPr lang="pl-PL" sz="1050" dirty="0">
              <a:solidFill>
                <a:prstClr val="black"/>
              </a:solidFill>
            </a:endParaRPr>
          </a:p>
          <a:p>
            <a:pPr lvl="0" algn="ctr"/>
            <a:r>
              <a:rPr lang="pl-PL" sz="1050" dirty="0">
                <a:solidFill>
                  <a:prstClr val="black"/>
                </a:solidFill>
              </a:rPr>
              <a:t>303</a:t>
            </a:r>
          </a:p>
        </p:txBody>
      </p:sp>
      <p:sp>
        <p:nvSpPr>
          <p:cNvPr id="86" name="Rectangle 85"/>
          <p:cNvSpPr/>
          <p:nvPr/>
        </p:nvSpPr>
        <p:spPr>
          <a:xfrm>
            <a:off x="6117978" y="3098059"/>
            <a:ext cx="967384" cy="13324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7078936" y="1807297"/>
            <a:ext cx="968899" cy="12888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7054330" y="3103277"/>
            <a:ext cx="967384" cy="13324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89" name="Rectangle 88"/>
          <p:cNvSpPr/>
          <p:nvPr/>
        </p:nvSpPr>
        <p:spPr>
          <a:xfrm>
            <a:off x="8063566" y="1815971"/>
            <a:ext cx="962316" cy="12888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9538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0" name="Rectangle 89"/>
          <p:cNvSpPr/>
          <p:nvPr/>
        </p:nvSpPr>
        <p:spPr>
          <a:xfrm>
            <a:off x="8056377" y="3101598"/>
            <a:ext cx="960812" cy="13324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9027166" y="1812432"/>
            <a:ext cx="962316" cy="12888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sz="1000" dirty="0">
              <a:solidFill>
                <a:schemeClr val="tx1"/>
              </a:solidFill>
            </a:endParaRPr>
          </a:p>
        </p:txBody>
      </p:sp>
      <p:sp>
        <p:nvSpPr>
          <p:cNvPr id="92" name="Rectangle 91"/>
          <p:cNvSpPr/>
          <p:nvPr/>
        </p:nvSpPr>
        <p:spPr>
          <a:xfrm>
            <a:off x="9045843" y="3098059"/>
            <a:ext cx="960812" cy="13324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9538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1318061" y="4727375"/>
            <a:ext cx="79305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solidFill>
                  <a:srgbClr val="595959"/>
                </a:solidFill>
                <a:latin typeface="Helvetica 65 Medium" panose="020B0500000000000000" pitchFamily="2" charset="0"/>
              </a:rPr>
              <a:t>Write</a:t>
            </a:r>
          </a:p>
        </p:txBody>
      </p:sp>
      <p:sp>
        <p:nvSpPr>
          <p:cNvPr id="98" name="Rectangle 97"/>
          <p:cNvSpPr/>
          <p:nvPr/>
        </p:nvSpPr>
        <p:spPr>
          <a:xfrm>
            <a:off x="1075487" y="4437023"/>
            <a:ext cx="1058862" cy="12888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000" dirty="0">
                <a:solidFill>
                  <a:schemeClr val="tx1"/>
                </a:solidFill>
              </a:rPr>
              <a:t>Parandalimi dhe kontrolla e Infeksioneve Nozokomiale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99" name="Rectangle 98"/>
          <p:cNvSpPr/>
          <p:nvPr/>
        </p:nvSpPr>
        <p:spPr>
          <a:xfrm>
            <a:off x="1076271" y="5743798"/>
            <a:ext cx="1058862" cy="66912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2124293" y="4432839"/>
            <a:ext cx="968899" cy="12888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dirty="0">
                <a:solidFill>
                  <a:schemeClr val="tx1"/>
                </a:solidFill>
              </a:rPr>
              <a:t>MSc. </a:t>
            </a:r>
            <a:r>
              <a:rPr lang="en-US" sz="1000" dirty="0" err="1">
                <a:solidFill>
                  <a:schemeClr val="tx1"/>
                </a:solidFill>
              </a:rPr>
              <a:t>Aferdita</a:t>
            </a:r>
            <a:r>
              <a:rPr lang="en-US" sz="1000" dirty="0">
                <a:solidFill>
                  <a:schemeClr val="tx1"/>
                </a:solidFill>
              </a:rPr>
              <a:t> Mustafa</a:t>
            </a:r>
          </a:p>
          <a:p>
            <a:pPr algn="ctr"/>
            <a:r>
              <a:rPr lang="en-US" sz="1000" b="1" dirty="0" err="1">
                <a:solidFill>
                  <a:schemeClr val="tx1"/>
                </a:solidFill>
              </a:rPr>
              <a:t>MSc</a:t>
            </a:r>
            <a:r>
              <a:rPr lang="en-US" sz="1000" dirty="0" err="1">
                <a:solidFill>
                  <a:schemeClr val="tx1"/>
                </a:solidFill>
              </a:rPr>
              <a:t>.Fitore</a:t>
            </a:r>
            <a:r>
              <a:rPr lang="en-US" sz="1000" dirty="0">
                <a:solidFill>
                  <a:schemeClr val="tx1"/>
                </a:solidFill>
              </a:rPr>
              <a:t> </a:t>
            </a:r>
            <a:r>
              <a:rPr lang="en-US" sz="1000" dirty="0" err="1">
                <a:solidFill>
                  <a:schemeClr val="tx1"/>
                </a:solidFill>
              </a:rPr>
              <a:t>Bajraktari</a:t>
            </a:r>
            <a:endParaRPr lang="en-US" sz="1000" dirty="0">
              <a:solidFill>
                <a:schemeClr val="tx1"/>
              </a:solidFill>
            </a:endParaRPr>
          </a:p>
        </p:txBody>
      </p:sp>
      <p:sp>
        <p:nvSpPr>
          <p:cNvPr id="101" name="Rectangle 100"/>
          <p:cNvSpPr/>
          <p:nvPr/>
        </p:nvSpPr>
        <p:spPr>
          <a:xfrm>
            <a:off x="2126729" y="5718465"/>
            <a:ext cx="967384" cy="15044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3085936" y="4434012"/>
            <a:ext cx="319567" cy="12888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z</a:t>
            </a:r>
          </a:p>
        </p:txBody>
      </p:sp>
      <p:sp>
        <p:nvSpPr>
          <p:cNvPr id="103" name="Rectangle 102"/>
          <p:cNvSpPr/>
          <p:nvPr/>
        </p:nvSpPr>
        <p:spPr>
          <a:xfrm>
            <a:off x="3088385" y="5719638"/>
            <a:ext cx="319067" cy="15044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04" name="Rectangle 103"/>
          <p:cNvSpPr/>
          <p:nvPr/>
        </p:nvSpPr>
        <p:spPr>
          <a:xfrm>
            <a:off x="3406424" y="4432839"/>
            <a:ext cx="369523" cy="12888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</a:rPr>
              <a:t>L/U </a:t>
            </a:r>
            <a:r>
              <a:rPr lang="en-US" sz="900" dirty="0">
                <a:solidFill>
                  <a:schemeClr val="bg1"/>
                </a:solidFill>
              </a:rPr>
              <a:t>2+2</a:t>
            </a:r>
          </a:p>
        </p:txBody>
      </p:sp>
      <p:sp>
        <p:nvSpPr>
          <p:cNvPr id="105" name="Rectangle 104"/>
          <p:cNvSpPr/>
          <p:nvPr/>
        </p:nvSpPr>
        <p:spPr>
          <a:xfrm>
            <a:off x="3408878" y="5718465"/>
            <a:ext cx="372450" cy="15044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08" name="Rectangle 107"/>
          <p:cNvSpPr/>
          <p:nvPr/>
        </p:nvSpPr>
        <p:spPr>
          <a:xfrm>
            <a:off x="4177059" y="4432839"/>
            <a:ext cx="968899" cy="12888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09" name="Rectangle 108"/>
          <p:cNvSpPr/>
          <p:nvPr/>
        </p:nvSpPr>
        <p:spPr>
          <a:xfrm>
            <a:off x="4179495" y="5718465"/>
            <a:ext cx="967384" cy="15044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10" name="Rectangle 109"/>
          <p:cNvSpPr/>
          <p:nvPr/>
        </p:nvSpPr>
        <p:spPr>
          <a:xfrm>
            <a:off x="5180157" y="4461538"/>
            <a:ext cx="968899" cy="12888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>
                <a:solidFill>
                  <a:schemeClr val="tx1"/>
                </a:solidFill>
              </a:rPr>
              <a:t>L:</a:t>
            </a:r>
          </a:p>
          <a:p>
            <a:pPr algn="ctr"/>
            <a:r>
              <a:rPr lang="en-US" sz="1050">
                <a:solidFill>
                  <a:schemeClr val="tx1"/>
                </a:solidFill>
              </a:rPr>
              <a:t>16:45-18:15</a:t>
            </a:r>
            <a:endParaRPr lang="en-US" sz="1050" dirty="0">
              <a:solidFill>
                <a:schemeClr val="tx1"/>
              </a:solidFill>
            </a:endParaRPr>
          </a:p>
          <a:p>
            <a:pPr algn="ctr"/>
            <a:r>
              <a:rPr lang="en-US" sz="1050" dirty="0">
                <a:solidFill>
                  <a:schemeClr val="tx1"/>
                </a:solidFill>
              </a:rPr>
              <a:t>303</a:t>
            </a:r>
          </a:p>
        </p:txBody>
      </p:sp>
      <p:sp>
        <p:nvSpPr>
          <p:cNvPr id="111" name="Rectangle 110"/>
          <p:cNvSpPr/>
          <p:nvPr/>
        </p:nvSpPr>
        <p:spPr>
          <a:xfrm>
            <a:off x="5151561" y="5718465"/>
            <a:ext cx="967384" cy="15044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12" name="Rectangle 111"/>
          <p:cNvSpPr/>
          <p:nvPr/>
        </p:nvSpPr>
        <p:spPr>
          <a:xfrm>
            <a:off x="6115542" y="4432839"/>
            <a:ext cx="968899" cy="12888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13" name="Rectangle 112"/>
          <p:cNvSpPr/>
          <p:nvPr/>
        </p:nvSpPr>
        <p:spPr>
          <a:xfrm>
            <a:off x="6117978" y="5718465"/>
            <a:ext cx="967384" cy="15044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14" name="Rectangle 113"/>
          <p:cNvSpPr/>
          <p:nvPr/>
        </p:nvSpPr>
        <p:spPr>
          <a:xfrm>
            <a:off x="7001954" y="4417623"/>
            <a:ext cx="1098471" cy="12888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900" dirty="0">
                <a:solidFill>
                  <a:schemeClr val="tx1"/>
                </a:solidFill>
              </a:rPr>
              <a:t>U: </a:t>
            </a:r>
          </a:p>
          <a:p>
            <a:pPr algn="ctr"/>
            <a:r>
              <a:rPr lang="pl-PL" sz="900" dirty="0">
                <a:solidFill>
                  <a:schemeClr val="tx1"/>
                </a:solidFill>
              </a:rPr>
              <a:t>Gr:2 09:00-09:45</a:t>
            </a:r>
          </a:p>
          <a:p>
            <a:pPr algn="ctr"/>
            <a:r>
              <a:rPr lang="pl-PL" sz="900" dirty="0">
                <a:solidFill>
                  <a:schemeClr val="tx1"/>
                </a:solidFill>
              </a:rPr>
              <a:t>Gr:</a:t>
            </a:r>
            <a:r>
              <a:rPr lang="en-US" sz="900" dirty="0">
                <a:solidFill>
                  <a:schemeClr val="tx1"/>
                </a:solidFill>
              </a:rPr>
              <a:t>3</a:t>
            </a:r>
            <a:r>
              <a:rPr lang="pl-PL" sz="900" dirty="0">
                <a:solidFill>
                  <a:schemeClr val="tx1"/>
                </a:solidFill>
              </a:rPr>
              <a:t> 09:50-10:35</a:t>
            </a:r>
          </a:p>
          <a:p>
            <a:pPr algn="ctr"/>
            <a:r>
              <a:rPr lang="pl-PL" sz="900" dirty="0">
                <a:solidFill>
                  <a:schemeClr val="tx1"/>
                </a:solidFill>
              </a:rPr>
              <a:t>Gr:</a:t>
            </a:r>
            <a:r>
              <a:rPr lang="en-US" sz="900">
                <a:solidFill>
                  <a:schemeClr val="tx1"/>
                </a:solidFill>
              </a:rPr>
              <a:t>1</a:t>
            </a:r>
            <a:r>
              <a:rPr lang="pl-PL" sz="900">
                <a:solidFill>
                  <a:schemeClr val="tx1"/>
                </a:solidFill>
              </a:rPr>
              <a:t> </a:t>
            </a:r>
            <a:r>
              <a:rPr lang="pl-PL" sz="900" dirty="0">
                <a:solidFill>
                  <a:schemeClr val="tx1"/>
                </a:solidFill>
              </a:rPr>
              <a:t>1</a:t>
            </a:r>
            <a:r>
              <a:rPr lang="en-US" sz="900" dirty="0">
                <a:solidFill>
                  <a:schemeClr val="tx1"/>
                </a:solidFill>
              </a:rPr>
              <a:t>0</a:t>
            </a:r>
            <a:r>
              <a:rPr lang="pl-PL" sz="900" dirty="0">
                <a:solidFill>
                  <a:schemeClr val="tx1"/>
                </a:solidFill>
              </a:rPr>
              <a:t>:</a:t>
            </a:r>
            <a:r>
              <a:rPr lang="en-US" sz="900" dirty="0">
                <a:solidFill>
                  <a:schemeClr val="tx1"/>
                </a:solidFill>
              </a:rPr>
              <a:t>40</a:t>
            </a:r>
            <a:r>
              <a:rPr lang="pl-PL" sz="900" dirty="0">
                <a:solidFill>
                  <a:schemeClr val="tx1"/>
                </a:solidFill>
              </a:rPr>
              <a:t>-1</a:t>
            </a:r>
            <a:r>
              <a:rPr lang="en-US" sz="900" dirty="0">
                <a:solidFill>
                  <a:schemeClr val="tx1"/>
                </a:solidFill>
              </a:rPr>
              <a:t>1</a:t>
            </a:r>
            <a:r>
              <a:rPr lang="pl-PL" sz="900" dirty="0">
                <a:solidFill>
                  <a:schemeClr val="tx1"/>
                </a:solidFill>
              </a:rPr>
              <a:t>:</a:t>
            </a:r>
            <a:r>
              <a:rPr lang="en-US" sz="900" dirty="0">
                <a:solidFill>
                  <a:schemeClr val="tx1"/>
                </a:solidFill>
              </a:rPr>
              <a:t>2</a:t>
            </a:r>
            <a:r>
              <a:rPr lang="pl-PL" sz="900" dirty="0">
                <a:solidFill>
                  <a:schemeClr val="tx1"/>
                </a:solidFill>
              </a:rPr>
              <a:t>5</a:t>
            </a:r>
          </a:p>
          <a:p>
            <a:pPr algn="ctr"/>
            <a:r>
              <a:rPr lang="pl-PL" sz="900" dirty="0">
                <a:solidFill>
                  <a:schemeClr val="tx1"/>
                </a:solidFill>
              </a:rPr>
              <a:t>301</a:t>
            </a:r>
          </a:p>
        </p:txBody>
      </p:sp>
      <p:sp>
        <p:nvSpPr>
          <p:cNvPr id="115" name="Rectangle 114"/>
          <p:cNvSpPr/>
          <p:nvPr/>
        </p:nvSpPr>
        <p:spPr>
          <a:xfrm>
            <a:off x="7092129" y="5723227"/>
            <a:ext cx="967384" cy="15044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16" name="Rectangle 115"/>
          <p:cNvSpPr/>
          <p:nvPr/>
        </p:nvSpPr>
        <p:spPr>
          <a:xfrm>
            <a:off x="8063566" y="4436378"/>
            <a:ext cx="962316" cy="12888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9538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8" name="Rectangle 117"/>
          <p:cNvSpPr/>
          <p:nvPr/>
        </p:nvSpPr>
        <p:spPr>
          <a:xfrm>
            <a:off x="8066002" y="5722004"/>
            <a:ext cx="960812" cy="15044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19" name="Rectangle 118"/>
          <p:cNvSpPr/>
          <p:nvPr/>
        </p:nvSpPr>
        <p:spPr>
          <a:xfrm>
            <a:off x="9027166" y="4408262"/>
            <a:ext cx="962316" cy="12888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9538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2" name="Rectangle 121"/>
          <p:cNvSpPr/>
          <p:nvPr/>
        </p:nvSpPr>
        <p:spPr>
          <a:xfrm>
            <a:off x="9029602" y="5718465"/>
            <a:ext cx="960812" cy="15044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85000"/>
                </a:schemeClr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203" y="6350"/>
            <a:ext cx="600457" cy="1804420"/>
          </a:xfrm>
          <a:prstGeom prst="rect">
            <a:avLst/>
          </a:prstGeom>
        </p:spPr>
      </p:pic>
      <p:sp>
        <p:nvSpPr>
          <p:cNvPr id="129" name="Rectangle 128"/>
          <p:cNvSpPr/>
          <p:nvPr/>
        </p:nvSpPr>
        <p:spPr>
          <a:xfrm>
            <a:off x="891055" y="1817192"/>
            <a:ext cx="172867" cy="540930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06" name="Rectangle 105"/>
          <p:cNvSpPr/>
          <p:nvPr/>
        </p:nvSpPr>
        <p:spPr>
          <a:xfrm>
            <a:off x="1073728" y="6435391"/>
            <a:ext cx="1058862" cy="7911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93355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19044</TotalTime>
  <Words>466</Words>
  <Application>Microsoft Office PowerPoint</Application>
  <PresentationFormat>Custom</PresentationFormat>
  <Paragraphs>196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MS Mincho</vt:lpstr>
      <vt:lpstr>Arial</vt:lpstr>
      <vt:lpstr>Calibri</vt:lpstr>
      <vt:lpstr>Calibri Light</vt:lpstr>
      <vt:lpstr>Helvetica 65 Medium</vt:lpstr>
      <vt:lpstr>Helvetica LT Std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Briki</dc:creator>
  <cp:lastModifiedBy>Blerina Gerxhaliu</cp:lastModifiedBy>
  <cp:revision>124</cp:revision>
  <cp:lastPrinted>2025-09-26T14:10:20Z</cp:lastPrinted>
  <dcterms:created xsi:type="dcterms:W3CDTF">2023-02-16T09:34:27Z</dcterms:created>
  <dcterms:modified xsi:type="dcterms:W3CDTF">2025-10-15T14:30:59Z</dcterms:modified>
</cp:coreProperties>
</file>