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8" r:id="rId3"/>
    <p:sldId id="269" r:id="rId4"/>
  </p:sldIdLst>
  <p:sldSz cx="10691813" cy="7559675"/>
  <p:notesSz cx="9144000" cy="6858000"/>
  <p:defaultTextStyle>
    <a:defPPr>
      <a:defRPr lang="en-US"/>
    </a:defPPr>
    <a:lvl1pPr marL="0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693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384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077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0770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462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154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3847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1539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571961-E505-6A34-D83A-8C0599B31275}" name="Bardha Kika" initials="BK" userId="Bardha Kik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D30"/>
    <a:srgbClr val="247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4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8/10/relationships/authors" Target="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97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3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3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598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23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12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09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26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763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67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BBEF9-8F01-4657-8067-918A9FE08746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9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104" y="1175217"/>
            <a:ext cx="369672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328" y="1175398"/>
            <a:ext cx="393193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0" y="8334"/>
            <a:ext cx="600457" cy="7214631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03492" y="531542"/>
            <a:ext cx="33228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FBAD30"/>
                </a:solidFill>
                <a:latin typeface="Helvetica 65 Medium" panose="020B0500000000000000" pitchFamily="2" charset="0"/>
              </a:rPr>
              <a:t>SHSHT: LOGOPEDI/ERGOTERAPI </a:t>
            </a:r>
          </a:p>
          <a:p>
            <a:endParaRPr lang="en-US" sz="1500" b="1" dirty="0">
              <a:solidFill>
                <a:srgbClr val="FBAD30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95717" y="739143"/>
            <a:ext cx="6417556" cy="955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ORARI I LIGJËRATAVE DHE USHTRIMEVE PËR VITIN AKADEMIK 2024/25</a:t>
            </a: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 VITI I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300" dirty="0">
              <a:solidFill>
                <a:srgbClr val="FBAD30"/>
              </a:solidFill>
              <a:effectLst/>
              <a:latin typeface="Helvetica LT Std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001479" y="5340001"/>
            <a:ext cx="345799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LOGOPEDI/ ERGOTERAPI: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II-rë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18061" y="2106968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40065" y="4808400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63371" y="6147650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78989" y="1812250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chemeClr val="tx1"/>
                </a:solidFill>
              </a:rPr>
              <a:t>LOGOPEDI/ ERGOTERAPI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</a:rPr>
              <a:t>Zhvillimi pediatrik i fëmijëve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076271" y="3102243"/>
            <a:ext cx="105886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LOGOPEDI/ ERGOTERAPI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Neurologji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Dr. Arbnor </a:t>
            </a:r>
            <a:r>
              <a:rPr lang="en-US" sz="1000" dirty="0" err="1">
                <a:solidFill>
                  <a:schemeClr val="tx1"/>
                </a:solidFill>
              </a:rPr>
              <a:t>Ukaj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</a:rPr>
              <a:t>Msc.Cand</a:t>
            </a:r>
            <a:r>
              <a:rPr lang="en-US" sz="1000" dirty="0">
                <a:solidFill>
                  <a:schemeClr val="tx1"/>
                </a:solidFill>
              </a:rPr>
              <a:t>. </a:t>
            </a:r>
            <a:r>
              <a:rPr lang="en-US" sz="1000" dirty="0" err="1">
                <a:solidFill>
                  <a:schemeClr val="tx1"/>
                </a:solidFill>
              </a:rPr>
              <a:t>Hyrisha</a:t>
            </a:r>
            <a:r>
              <a:rPr lang="en-US" sz="1000" dirty="0">
                <a:solidFill>
                  <a:schemeClr val="tx1"/>
                </a:solidFill>
              </a:rPr>
              <a:t> Mustafa/ </a:t>
            </a:r>
            <a:r>
              <a:rPr lang="en-US" sz="1000" dirty="0" err="1">
                <a:solidFill>
                  <a:schemeClr val="tx1"/>
                </a:solidFill>
              </a:rPr>
              <a:t>Bsc</a:t>
            </a:r>
            <a:r>
              <a:rPr lang="en-US" sz="1000" dirty="0">
                <a:solidFill>
                  <a:schemeClr val="tx1"/>
                </a:solidFill>
              </a:rPr>
              <a:t>. Rine </a:t>
            </a:r>
            <a:r>
              <a:rPr lang="en-US" sz="1000">
                <a:solidFill>
                  <a:schemeClr val="tx1"/>
                </a:solidFill>
              </a:rPr>
              <a:t>Kajtazi 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Dr. Arlinda Basha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PhD. Cand. Bardha Kika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dirty="0">
                <a:solidFill>
                  <a:prstClr val="black"/>
                </a:solidFill>
              </a:rPr>
              <a:t>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2h L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1h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U 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2h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L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1h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775947" y="1812432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 AMF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U: 205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778401" y="3098059"/>
            <a:ext cx="396120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 AMF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U: 301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13:00 – 14:30 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15:00 – 16:30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U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Gr.1 10:00 – 10:45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Gr.3. 1</a:t>
            </a:r>
            <a:r>
              <a:rPr lang="en-US" sz="900" dirty="0">
                <a:solidFill>
                  <a:schemeClr val="tx1"/>
                </a:solidFill>
              </a:rPr>
              <a:t>0</a:t>
            </a:r>
            <a:r>
              <a:rPr lang="pl-PL" sz="900" dirty="0">
                <a:solidFill>
                  <a:schemeClr val="tx1"/>
                </a:solidFill>
              </a:rPr>
              <a:t>:</a:t>
            </a:r>
            <a:r>
              <a:rPr lang="en-US" sz="900" dirty="0">
                <a:solidFill>
                  <a:schemeClr val="tx1"/>
                </a:solidFill>
              </a:rPr>
              <a:t>45</a:t>
            </a:r>
            <a:r>
              <a:rPr lang="pl-PL" sz="900" dirty="0">
                <a:solidFill>
                  <a:schemeClr val="tx1"/>
                </a:solidFill>
              </a:rPr>
              <a:t> – 11:</a:t>
            </a:r>
            <a:r>
              <a:rPr lang="en-US" sz="900" dirty="0">
                <a:solidFill>
                  <a:schemeClr val="tx1"/>
                </a:solidFill>
              </a:rPr>
              <a:t>30</a:t>
            </a:r>
            <a:endParaRPr lang="pl-PL" sz="900" dirty="0">
              <a:solidFill>
                <a:schemeClr val="tx1"/>
              </a:solidFill>
            </a:endParaRP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Gr.2. </a:t>
            </a:r>
            <a:r>
              <a:rPr lang="en-US" sz="900" dirty="0">
                <a:solidFill>
                  <a:schemeClr val="tx1"/>
                </a:solidFill>
              </a:rPr>
              <a:t>11</a:t>
            </a:r>
            <a:r>
              <a:rPr lang="pl-PL" sz="900" dirty="0">
                <a:solidFill>
                  <a:schemeClr val="tx1"/>
                </a:solidFill>
              </a:rPr>
              <a:t>:</a:t>
            </a:r>
            <a:r>
              <a:rPr lang="en-US" sz="900" dirty="0">
                <a:solidFill>
                  <a:schemeClr val="tx1"/>
                </a:solidFill>
              </a:rPr>
              <a:t>3</a:t>
            </a:r>
            <a:r>
              <a:rPr lang="pl-PL" sz="900" dirty="0">
                <a:solidFill>
                  <a:schemeClr val="tx1"/>
                </a:solidFill>
              </a:rPr>
              <a:t>0 – 12:</a:t>
            </a:r>
            <a:r>
              <a:rPr lang="en-US" sz="900" dirty="0">
                <a:solidFill>
                  <a:schemeClr val="tx1"/>
                </a:solidFill>
              </a:rPr>
              <a:t>15</a:t>
            </a:r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</a:t>
            </a:r>
            <a:r>
              <a:rPr lang="en-US" sz="900" dirty="0">
                <a:solidFill>
                  <a:schemeClr val="tx1"/>
                </a:solidFill>
              </a:rPr>
              <a:t>2</a:t>
            </a:r>
            <a:r>
              <a:rPr lang="pl-PL" sz="900" dirty="0">
                <a:solidFill>
                  <a:schemeClr val="tx1"/>
                </a:solidFill>
              </a:rPr>
              <a:t> 10:00 – 10:45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</a:t>
            </a:r>
            <a:r>
              <a:rPr lang="en-US" sz="900" dirty="0">
                <a:solidFill>
                  <a:schemeClr val="tx1"/>
                </a:solidFill>
              </a:rPr>
              <a:t>1</a:t>
            </a:r>
            <a:r>
              <a:rPr lang="pl-PL" sz="900" dirty="0">
                <a:solidFill>
                  <a:schemeClr val="tx1"/>
                </a:solidFill>
              </a:rPr>
              <a:t>. 1</a:t>
            </a:r>
            <a:r>
              <a:rPr lang="en-US" sz="900" dirty="0">
                <a:solidFill>
                  <a:schemeClr val="tx1"/>
                </a:solidFill>
              </a:rPr>
              <a:t>0</a:t>
            </a:r>
            <a:r>
              <a:rPr lang="pl-PL" sz="900" dirty="0">
                <a:solidFill>
                  <a:schemeClr val="tx1"/>
                </a:solidFill>
              </a:rPr>
              <a:t>:</a:t>
            </a:r>
            <a:r>
              <a:rPr lang="en-US" sz="900" dirty="0">
                <a:solidFill>
                  <a:schemeClr val="tx1"/>
                </a:solidFill>
              </a:rPr>
              <a:t>45</a:t>
            </a:r>
            <a:r>
              <a:rPr lang="pl-PL" sz="900" dirty="0">
                <a:solidFill>
                  <a:schemeClr val="tx1"/>
                </a:solidFill>
              </a:rPr>
              <a:t> – 11:</a:t>
            </a:r>
            <a:r>
              <a:rPr lang="en-US" sz="900" dirty="0">
                <a:solidFill>
                  <a:schemeClr val="tx1"/>
                </a:solidFill>
              </a:rPr>
              <a:t>30</a:t>
            </a:r>
            <a:endParaRPr lang="pl-PL" sz="900" dirty="0">
              <a:solidFill>
                <a:schemeClr val="tx1"/>
              </a:solidFill>
            </a:endParaRP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</a:t>
            </a:r>
            <a:r>
              <a:rPr lang="en-US" sz="900" dirty="0">
                <a:solidFill>
                  <a:schemeClr val="tx1"/>
                </a:solidFill>
              </a:rPr>
              <a:t>3</a:t>
            </a:r>
            <a:r>
              <a:rPr lang="pl-PL" sz="900" dirty="0">
                <a:solidFill>
                  <a:schemeClr val="tx1"/>
                </a:solidFill>
              </a:rPr>
              <a:t>. </a:t>
            </a:r>
            <a:r>
              <a:rPr lang="en-US" sz="900" dirty="0">
                <a:solidFill>
                  <a:schemeClr val="tx1"/>
                </a:solidFill>
              </a:rPr>
              <a:t>11</a:t>
            </a:r>
            <a:r>
              <a:rPr lang="pl-PL" sz="900" dirty="0">
                <a:solidFill>
                  <a:schemeClr val="tx1"/>
                </a:solidFill>
              </a:rPr>
              <a:t>:</a:t>
            </a:r>
            <a:r>
              <a:rPr lang="en-US" sz="900" dirty="0">
                <a:solidFill>
                  <a:schemeClr val="tx1"/>
                </a:solidFill>
              </a:rPr>
              <a:t>3</a:t>
            </a:r>
            <a:r>
              <a:rPr lang="pl-PL" sz="900" dirty="0">
                <a:solidFill>
                  <a:schemeClr val="tx1"/>
                </a:solidFill>
              </a:rPr>
              <a:t>0 – 12:</a:t>
            </a:r>
            <a:r>
              <a:rPr lang="en-US" sz="900" dirty="0">
                <a:solidFill>
                  <a:schemeClr val="tx1"/>
                </a:solidFill>
              </a:rPr>
              <a:t>15</a:t>
            </a:r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10015073" y="1815971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0004613" y="3113605"/>
            <a:ext cx="372653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LOGOPEDI/ ERGOTERAPI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Gjenetika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dhe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kushtet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shëndetësore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076271" y="5722649"/>
            <a:ext cx="105886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chemeClr val="tx1"/>
                </a:solidFill>
              </a:rPr>
              <a:t>LOGOPEDI/ ERGOTERAPI</a:t>
            </a:r>
          </a:p>
          <a:p>
            <a:pPr algn="ctr"/>
            <a:r>
              <a:rPr lang="it-IT" sz="1100" b="1" dirty="0">
                <a:solidFill>
                  <a:schemeClr val="tx1"/>
                </a:solidFill>
              </a:rPr>
              <a:t> </a:t>
            </a:r>
            <a:r>
              <a:rPr lang="it-IT" sz="1100" dirty="0">
                <a:solidFill>
                  <a:schemeClr val="tx1"/>
                </a:solidFill>
              </a:rPr>
              <a:t>Gjuhë angleze profesionale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PhD. </a:t>
            </a:r>
            <a:r>
              <a:rPr lang="en-US" sz="1000" dirty="0" err="1">
                <a:solidFill>
                  <a:schemeClr val="tx1"/>
                </a:solidFill>
              </a:rPr>
              <a:t>Valon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Morina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PhD. Linda </a:t>
            </a:r>
            <a:r>
              <a:rPr lang="en-US" sz="1000" dirty="0" err="1">
                <a:solidFill>
                  <a:schemeClr val="tx1"/>
                </a:solidFill>
              </a:rPr>
              <a:t>Ukimeraj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dirty="0">
                <a:solidFill>
                  <a:prstClr val="black"/>
                </a:solidFill>
              </a:rPr>
              <a:t>O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dirty="0">
                <a:solidFill>
                  <a:prstClr val="black"/>
                </a:solidFill>
              </a:rPr>
              <a:t>O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</a:rPr>
              <a:t>2 h L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408878" y="571846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 h L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3775947" y="4432839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AMF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3778401" y="5714976"/>
            <a:ext cx="396120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 203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11:00 – 12:30 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1100">
                <a:solidFill>
                  <a:schemeClr val="tx1"/>
                </a:solidFill>
              </a:rPr>
              <a:t>15:00– 16:30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10005649" y="4410211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  <a:p>
            <a:pPr algn="ctr"/>
            <a:endParaRPr 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10007990" y="5641621"/>
            <a:ext cx="372653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  <a:p>
            <a:pPr algn="ctr"/>
            <a:endParaRPr 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DC4DEF-D9A8-3F57-7474-3FDA17572304}"/>
              </a:ext>
            </a:extLst>
          </p:cNvPr>
          <p:cNvSpPr txBox="1"/>
          <p:nvPr/>
        </p:nvSpPr>
        <p:spPr>
          <a:xfrm rot="16200000">
            <a:off x="8883757" y="1449927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69F3C1-B961-6A39-CE20-F2620B5EDB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814" y="1188439"/>
            <a:ext cx="954026" cy="6370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03BDC3-1D27-E450-7837-E7DD712D24CE}"/>
              </a:ext>
            </a:extLst>
          </p:cNvPr>
          <p:cNvSpPr/>
          <p:nvPr/>
        </p:nvSpPr>
        <p:spPr>
          <a:xfrm>
            <a:off x="9044656" y="180923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686932-6D49-76F5-2336-3F1D77B52D12}"/>
              </a:ext>
            </a:extLst>
          </p:cNvPr>
          <p:cNvSpPr/>
          <p:nvPr/>
        </p:nvSpPr>
        <p:spPr>
          <a:xfrm>
            <a:off x="9037813" y="3113091"/>
            <a:ext cx="962316" cy="13649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2C3858-A9B9-8D28-567B-BD5C51324655}"/>
              </a:ext>
            </a:extLst>
          </p:cNvPr>
          <p:cNvSpPr/>
          <p:nvPr/>
        </p:nvSpPr>
        <p:spPr>
          <a:xfrm>
            <a:off x="9018279" y="445895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7EEC74-E234-B451-8A0E-54B8EA729F42}"/>
              </a:ext>
            </a:extLst>
          </p:cNvPr>
          <p:cNvSpPr/>
          <p:nvPr/>
        </p:nvSpPr>
        <p:spPr>
          <a:xfrm>
            <a:off x="9038812" y="5699031"/>
            <a:ext cx="962316" cy="14864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F67995-413B-9163-4C7C-5377CE0A6A13}"/>
              </a:ext>
            </a:extLst>
          </p:cNvPr>
          <p:cNvSpPr txBox="1"/>
          <p:nvPr/>
        </p:nvSpPr>
        <p:spPr>
          <a:xfrm>
            <a:off x="9111227" y="1387792"/>
            <a:ext cx="706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SHTUNE</a:t>
            </a:r>
          </a:p>
          <a:p>
            <a:endParaRPr lang="en-US" sz="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A1FEA7-2AE6-739B-9622-5E353F08E767}"/>
              </a:ext>
            </a:extLst>
          </p:cNvPr>
          <p:cNvSpPr txBox="1"/>
          <p:nvPr/>
        </p:nvSpPr>
        <p:spPr>
          <a:xfrm>
            <a:off x="10059812" y="1243137"/>
            <a:ext cx="215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ECTS</a:t>
            </a:r>
          </a:p>
        </p:txBody>
      </p:sp>
    </p:spTree>
    <p:extLst>
      <p:ext uri="{BB962C8B-B14F-4D97-AF65-F5344CB8AC3E}">
        <p14:creationId xmlns:p14="http://schemas.microsoft.com/office/powerpoint/2010/main" val="2735655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D5A17-14C8-4703-1DA3-1CE903906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>
            <a:extLst>
              <a:ext uri="{FF2B5EF4-FFF2-40B4-BE49-F238E27FC236}">
                <a16:creationId xmlns:a16="http://schemas.microsoft.com/office/drawing/2014/main" id="{66C74578-A64C-8296-5339-4367FDCD97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104" y="1175217"/>
            <a:ext cx="369672" cy="637033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C9DC0F74-1A3F-152E-7EE0-5DB0C9ADE6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87D7DA80-408C-B62F-C120-1781FA1F27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4E4F5083-8D3B-1135-EC32-9AD1543378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3941063D-0FE3-F088-6F01-FDE9657DA7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604FD6-69C3-CEB8-3D8B-3016F85A4C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128229-3F99-4F57-52CC-3618C1FDA0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328" y="1175398"/>
            <a:ext cx="393193" cy="6370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F6733A-5084-6346-8433-DD1A9191ED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5E9EAC-B972-60C1-B3C8-366F6B2C1F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99112D-DFAB-1DCF-10C7-CCE0CBE4D3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F79EB8D3-0457-BB34-7C88-43E77D20FA6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E9C5ACE-278C-81D1-9004-4C528D2B05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0" y="8334"/>
            <a:ext cx="600457" cy="7214631"/>
          </a:xfrm>
          <a:prstGeom prst="rect">
            <a:avLst/>
          </a:prstGeom>
        </p:spPr>
      </p:pic>
      <p:sp>
        <p:nvSpPr>
          <p:cNvPr id="145" name="TextBox 144">
            <a:extLst>
              <a:ext uri="{FF2B5EF4-FFF2-40B4-BE49-F238E27FC236}">
                <a16:creationId xmlns:a16="http://schemas.microsoft.com/office/drawing/2014/main" id="{6E803CC6-C0BC-98FB-3A93-48504E28B22F}"/>
              </a:ext>
            </a:extLst>
          </p:cNvPr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065B6903-2709-E5C1-BC69-50AC4BE3448A}"/>
              </a:ext>
            </a:extLst>
          </p:cNvPr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2AD6191-D38F-93FC-3EE0-CC16ADE7BEEB}"/>
              </a:ext>
            </a:extLst>
          </p:cNvPr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A90DCB6-4FCA-B6CA-FCCB-6386255E9DB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AE752B5-8F8F-F99F-7452-DB222E51D6A9}"/>
              </a:ext>
            </a:extLst>
          </p:cNvPr>
          <p:cNvSpPr txBox="1"/>
          <p:nvPr/>
        </p:nvSpPr>
        <p:spPr>
          <a:xfrm>
            <a:off x="1003492" y="531542"/>
            <a:ext cx="33228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FBAD30"/>
                </a:solidFill>
                <a:latin typeface="Helvetica 65 Medium" panose="020B0500000000000000" pitchFamily="2" charset="0"/>
              </a:rPr>
              <a:t>SHSHT: LOGOPEDI/ERGOTERAPI </a:t>
            </a:r>
          </a:p>
          <a:p>
            <a:endParaRPr lang="en-US" sz="1500" b="1" dirty="0">
              <a:solidFill>
                <a:srgbClr val="FBAD30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B09D9D-B3F8-532C-199B-60E47FA0A316}"/>
              </a:ext>
            </a:extLst>
          </p:cNvPr>
          <p:cNvSpPr txBox="1"/>
          <p:nvPr/>
        </p:nvSpPr>
        <p:spPr>
          <a:xfrm>
            <a:off x="972473" y="739143"/>
            <a:ext cx="6514924" cy="655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ORARI I LIGJËRATAVE DHE USHTRIMEVE PËR VITIN AKADEMIK 2024/25</a:t>
            </a: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 VITI I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300" dirty="0">
              <a:solidFill>
                <a:srgbClr val="FBAD30"/>
              </a:solidFill>
              <a:effectLst/>
              <a:latin typeface="Helvetica LT Std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F61AC4-3392-A079-6C24-C177BB43A3B9}"/>
              </a:ext>
            </a:extLst>
          </p:cNvPr>
          <p:cNvSpPr txBox="1"/>
          <p:nvPr/>
        </p:nvSpPr>
        <p:spPr>
          <a:xfrm rot="16200000">
            <a:off x="-1001479" y="5340001"/>
            <a:ext cx="345799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LOGOPEDI/ ERGOTERAPI: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II-rë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B28165-32D7-B351-8FB1-AC31C67108FB}"/>
              </a:ext>
            </a:extLst>
          </p:cNvPr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0D6E117-794B-D8F1-6C21-AFDC303AF538}"/>
              </a:ext>
            </a:extLst>
          </p:cNvPr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676F337-58CC-466A-1A4B-6BF55784D421}"/>
              </a:ext>
            </a:extLst>
          </p:cNvPr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DE20454-46FD-9ED2-58CA-EFC409CF3703}"/>
              </a:ext>
            </a:extLst>
          </p:cNvPr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F1EEFB4-2126-B784-BB35-013A908E25E8}"/>
              </a:ext>
            </a:extLst>
          </p:cNvPr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3DCF5A-6C00-FC48-7E9D-AD181212794C}"/>
              </a:ext>
            </a:extLst>
          </p:cNvPr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E07B6F6-7542-955E-A412-B80E2098334D}"/>
              </a:ext>
            </a:extLst>
          </p:cNvPr>
          <p:cNvSpPr txBox="1"/>
          <p:nvPr/>
        </p:nvSpPr>
        <p:spPr>
          <a:xfrm>
            <a:off x="1318061" y="2106968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C897F82-9818-6E18-251E-8584548A43D0}"/>
              </a:ext>
            </a:extLst>
          </p:cNvPr>
          <p:cNvSpPr txBox="1"/>
          <p:nvPr/>
        </p:nvSpPr>
        <p:spPr>
          <a:xfrm>
            <a:off x="840065" y="213201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8D16D98-CEA7-5C1B-C088-630F0EA74C2F}"/>
              </a:ext>
            </a:extLst>
          </p:cNvPr>
          <p:cNvSpPr txBox="1"/>
          <p:nvPr/>
        </p:nvSpPr>
        <p:spPr>
          <a:xfrm>
            <a:off x="842501" y="3484236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85C9E69-7440-42D1-EB70-6803B2BDD5D0}"/>
              </a:ext>
            </a:extLst>
          </p:cNvPr>
          <p:cNvSpPr txBox="1"/>
          <p:nvPr/>
        </p:nvSpPr>
        <p:spPr>
          <a:xfrm>
            <a:off x="840065" y="4808400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0224F47-40A4-4D18-C739-30DC0563AE86}"/>
              </a:ext>
            </a:extLst>
          </p:cNvPr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AF1C6C0-F753-42FE-861B-684B187BDA39}"/>
              </a:ext>
            </a:extLst>
          </p:cNvPr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19983C71-81B7-3747-0B15-3E47E1E535C1}"/>
              </a:ext>
            </a:extLst>
          </p:cNvPr>
          <p:cNvSpPr txBox="1"/>
          <p:nvPr/>
        </p:nvSpPr>
        <p:spPr>
          <a:xfrm>
            <a:off x="863371" y="6147650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4C40E3-EAE9-8D07-E71B-E10B81F6FEF6}"/>
              </a:ext>
            </a:extLst>
          </p:cNvPr>
          <p:cNvSpPr/>
          <p:nvPr/>
        </p:nvSpPr>
        <p:spPr>
          <a:xfrm>
            <a:off x="1078989" y="1812250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chemeClr val="tx1"/>
                </a:solidFill>
              </a:rPr>
              <a:t>LOGOPEDI</a:t>
            </a:r>
          </a:p>
          <a:p>
            <a:pPr algn="ctr"/>
            <a:endParaRPr lang="it-IT" sz="1100" dirty="0">
              <a:solidFill>
                <a:schemeClr val="tx1"/>
              </a:solidFill>
            </a:endParaRPr>
          </a:p>
          <a:p>
            <a:pPr algn="ctr"/>
            <a:r>
              <a:rPr lang="it-IT" sz="1100" dirty="0">
                <a:solidFill>
                  <a:schemeClr val="tx1"/>
                </a:solidFill>
              </a:rPr>
              <a:t>Praktika Klinike 1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99064CF6-33F9-C5F8-788A-27EEB8ED41D4}"/>
              </a:ext>
            </a:extLst>
          </p:cNvPr>
          <p:cNvSpPr/>
          <p:nvPr/>
        </p:nvSpPr>
        <p:spPr>
          <a:xfrm>
            <a:off x="1076271" y="3102243"/>
            <a:ext cx="105886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LOGOPEDI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Crregullimet</a:t>
            </a:r>
            <a:r>
              <a:rPr lang="en-US" sz="1100" dirty="0">
                <a:solidFill>
                  <a:schemeClr val="tx1"/>
                </a:solidFill>
              </a:rPr>
              <a:t> e </a:t>
            </a:r>
            <a:r>
              <a:rPr lang="en-US" sz="1100" dirty="0" err="1">
                <a:solidFill>
                  <a:schemeClr val="tx1"/>
                </a:solidFill>
              </a:rPr>
              <a:t>fituara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te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gjuhes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dhe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metodat</a:t>
            </a:r>
            <a:r>
              <a:rPr lang="en-US" sz="1100" dirty="0">
                <a:solidFill>
                  <a:schemeClr val="tx1"/>
                </a:solidFill>
              </a:rPr>
              <a:t> e </a:t>
            </a:r>
            <a:r>
              <a:rPr lang="en-US" sz="1100" dirty="0" err="1">
                <a:solidFill>
                  <a:schemeClr val="tx1"/>
                </a:solidFill>
              </a:rPr>
              <a:t>trajtimit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3F36AE5-66FC-4F7F-F06E-AB44582C2E3C}"/>
              </a:ext>
            </a:extLst>
          </p:cNvPr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Msc</a:t>
            </a:r>
            <a:r>
              <a:rPr lang="en-US" sz="1000" dirty="0">
                <a:solidFill>
                  <a:schemeClr val="tx1"/>
                </a:solidFill>
              </a:rPr>
              <a:t>. </a:t>
            </a:r>
            <a:r>
              <a:rPr lang="en-US" sz="1000" dirty="0" err="1">
                <a:solidFill>
                  <a:schemeClr val="tx1"/>
                </a:solidFill>
              </a:rPr>
              <a:t>Donjete</a:t>
            </a:r>
            <a:r>
              <a:rPr lang="en-US" sz="1000" dirty="0">
                <a:solidFill>
                  <a:schemeClr val="tx1"/>
                </a:solidFill>
              </a:rPr>
              <a:t> Muji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B7C49AC-1D0A-3D02-EFEA-1160BDD3F4A1}"/>
              </a:ext>
            </a:extLst>
          </p:cNvPr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 dirty="0">
                <a:solidFill>
                  <a:schemeClr val="tx1"/>
                </a:solidFill>
              </a:rPr>
              <a:t>Prof. Ass. Dr. Sc. Muljaim Kacka</a:t>
            </a:r>
          </a:p>
          <a:p>
            <a:pPr algn="ctr"/>
            <a:endParaRPr lang="sv-SE" sz="1000" dirty="0">
              <a:solidFill>
                <a:schemeClr val="tx1"/>
              </a:solidFill>
            </a:endParaRPr>
          </a:p>
          <a:p>
            <a:pPr algn="ctr"/>
            <a:r>
              <a:rPr lang="sv-SE" sz="1000" dirty="0">
                <a:solidFill>
                  <a:schemeClr val="tx1"/>
                </a:solidFill>
              </a:rPr>
              <a:t>PhD. Cand. Miranda Baruti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EAB4909-9607-25BF-49FF-5B2D861CF485}"/>
              </a:ext>
            </a:extLst>
          </p:cNvPr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0FA01EE-CAE0-2321-7E5D-A057E3EED12A}"/>
              </a:ext>
            </a:extLst>
          </p:cNvPr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dirty="0">
                <a:solidFill>
                  <a:prstClr val="black"/>
                </a:solidFill>
              </a:rPr>
              <a:t>O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819285D-FBA9-AA30-5E21-090308659FF9}"/>
              </a:ext>
            </a:extLst>
          </p:cNvPr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150h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F64EA09-875D-70E3-67AD-FE93CBCAFC9C}"/>
              </a:ext>
            </a:extLst>
          </p:cNvPr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2h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L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1h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2626FC5-9375-A9DD-FFDC-7B4031AFA812}"/>
              </a:ext>
            </a:extLst>
          </p:cNvPr>
          <p:cNvSpPr/>
          <p:nvPr/>
        </p:nvSpPr>
        <p:spPr>
          <a:xfrm>
            <a:off x="3775947" y="1812432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41E5057-CCD3-7BA6-ACF4-C26F336723A9}"/>
              </a:ext>
            </a:extLst>
          </p:cNvPr>
          <p:cNvSpPr/>
          <p:nvPr/>
        </p:nvSpPr>
        <p:spPr>
          <a:xfrm>
            <a:off x="3778400" y="3098059"/>
            <a:ext cx="453903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 AMF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U:305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894C03E-E096-48F3-E310-7CA2A55CAC83}"/>
              </a:ext>
            </a:extLst>
          </p:cNvPr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8D8139F-F000-67D6-3E8F-12CA767D43F4}"/>
              </a:ext>
            </a:extLst>
          </p:cNvPr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16D05FF-4FE2-F731-3C47-48F91224538E}"/>
              </a:ext>
            </a:extLst>
          </p:cNvPr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4A379037-5CA4-30F2-9828-242CCA635937}"/>
              </a:ext>
            </a:extLst>
          </p:cNvPr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7D096A0-B83E-12C0-F40F-6842D7C4D59F}"/>
              </a:ext>
            </a:extLst>
          </p:cNvPr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E311B9AD-18D0-AE28-5740-AF634F91FC5C}"/>
              </a:ext>
            </a:extLst>
          </p:cNvPr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 13:30 – 15:00 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</a:t>
            </a:r>
            <a:r>
              <a:rPr lang="en-US" sz="900" dirty="0">
                <a:solidFill>
                  <a:schemeClr val="tx1"/>
                </a:solidFill>
              </a:rPr>
              <a:t>3</a:t>
            </a:r>
            <a:r>
              <a:rPr lang="pl-PL" sz="900" dirty="0">
                <a:solidFill>
                  <a:schemeClr val="tx1"/>
                </a:solidFill>
              </a:rPr>
              <a:t> 10:00 – 10:45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</a:t>
            </a:r>
            <a:r>
              <a:rPr lang="en-US" sz="900" dirty="0">
                <a:solidFill>
                  <a:schemeClr val="tx1"/>
                </a:solidFill>
              </a:rPr>
              <a:t>2</a:t>
            </a:r>
            <a:r>
              <a:rPr lang="pl-PL" sz="900" dirty="0">
                <a:solidFill>
                  <a:schemeClr val="tx1"/>
                </a:solidFill>
              </a:rPr>
              <a:t> 1</a:t>
            </a:r>
            <a:r>
              <a:rPr lang="en-US" sz="900" dirty="0">
                <a:solidFill>
                  <a:schemeClr val="tx1"/>
                </a:solidFill>
              </a:rPr>
              <a:t>0</a:t>
            </a:r>
            <a:r>
              <a:rPr lang="pl-PL" sz="900" dirty="0">
                <a:solidFill>
                  <a:schemeClr val="tx1"/>
                </a:solidFill>
              </a:rPr>
              <a:t>:</a:t>
            </a:r>
            <a:r>
              <a:rPr lang="en-US" sz="900" dirty="0">
                <a:solidFill>
                  <a:schemeClr val="tx1"/>
                </a:solidFill>
              </a:rPr>
              <a:t>45</a:t>
            </a:r>
            <a:r>
              <a:rPr lang="pl-PL" sz="900" dirty="0">
                <a:solidFill>
                  <a:schemeClr val="tx1"/>
                </a:solidFill>
              </a:rPr>
              <a:t> – 11:</a:t>
            </a:r>
            <a:r>
              <a:rPr lang="en-US" sz="900" dirty="0">
                <a:solidFill>
                  <a:schemeClr val="tx1"/>
                </a:solidFill>
              </a:rPr>
              <a:t>30</a:t>
            </a:r>
            <a:endParaRPr lang="pl-PL" sz="900" dirty="0">
              <a:solidFill>
                <a:schemeClr val="tx1"/>
              </a:solidFill>
            </a:endParaRP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Gr.</a:t>
            </a:r>
            <a:r>
              <a:rPr lang="en-US" sz="900" dirty="0">
                <a:solidFill>
                  <a:schemeClr val="tx1"/>
                </a:solidFill>
              </a:rPr>
              <a:t>1</a:t>
            </a:r>
            <a:r>
              <a:rPr lang="pl-PL" sz="900" dirty="0">
                <a:solidFill>
                  <a:schemeClr val="tx1"/>
                </a:solidFill>
              </a:rPr>
              <a:t> </a:t>
            </a:r>
            <a:r>
              <a:rPr lang="en-US" sz="900" dirty="0">
                <a:solidFill>
                  <a:schemeClr val="tx1"/>
                </a:solidFill>
              </a:rPr>
              <a:t>11</a:t>
            </a:r>
            <a:r>
              <a:rPr lang="pl-PL" sz="900" dirty="0">
                <a:solidFill>
                  <a:schemeClr val="tx1"/>
                </a:solidFill>
              </a:rPr>
              <a:t>:</a:t>
            </a:r>
            <a:r>
              <a:rPr lang="en-US" sz="900" dirty="0">
                <a:solidFill>
                  <a:schemeClr val="tx1"/>
                </a:solidFill>
              </a:rPr>
              <a:t>3</a:t>
            </a:r>
            <a:r>
              <a:rPr lang="pl-PL" sz="900" dirty="0">
                <a:solidFill>
                  <a:schemeClr val="tx1"/>
                </a:solidFill>
              </a:rPr>
              <a:t>0 – 12:</a:t>
            </a:r>
            <a:r>
              <a:rPr lang="en-US" sz="900" dirty="0">
                <a:solidFill>
                  <a:schemeClr val="tx1"/>
                </a:solidFill>
              </a:rPr>
              <a:t>15</a:t>
            </a:r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B37FED3-4431-2E1A-FACE-266FE3D8C0F1}"/>
              </a:ext>
            </a:extLst>
          </p:cNvPr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BE554C8-87DB-663D-CA51-D71EFAB6A359}"/>
              </a:ext>
            </a:extLst>
          </p:cNvPr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1266A81-B770-1725-6FFF-7CED2722F182}"/>
              </a:ext>
            </a:extLst>
          </p:cNvPr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1755524-2ECA-E7AF-7E6F-DEE4E187B8A5}"/>
              </a:ext>
            </a:extLst>
          </p:cNvPr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84D62A9-FF7D-E413-4A14-7150EF460C46}"/>
              </a:ext>
            </a:extLst>
          </p:cNvPr>
          <p:cNvSpPr/>
          <p:nvPr/>
        </p:nvSpPr>
        <p:spPr>
          <a:xfrm>
            <a:off x="10015073" y="1815971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B7C4E5E-6D6B-A9B4-F000-CA44D2C7F4C2}"/>
              </a:ext>
            </a:extLst>
          </p:cNvPr>
          <p:cNvSpPr/>
          <p:nvPr/>
        </p:nvSpPr>
        <p:spPr>
          <a:xfrm>
            <a:off x="10004613" y="3113605"/>
            <a:ext cx="372653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7CEFDC8-9F99-6DA6-FCC7-07AE9C0FFFD6}"/>
              </a:ext>
            </a:extLst>
          </p:cNvPr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88A8A9E-273A-63CE-7B84-45F6C10101A9}"/>
              </a:ext>
            </a:extLst>
          </p:cNvPr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LOGOPEDI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Pedagogji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A967C1F-FBF3-E806-20EC-9A214CF1D00B}"/>
              </a:ext>
            </a:extLst>
          </p:cNvPr>
          <p:cNvSpPr/>
          <p:nvPr/>
        </p:nvSpPr>
        <p:spPr>
          <a:xfrm>
            <a:off x="1076271" y="5722649"/>
            <a:ext cx="105886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ERGOTERAPI </a:t>
            </a:r>
            <a:r>
              <a:rPr lang="en-US" sz="1100" dirty="0" err="1">
                <a:solidFill>
                  <a:schemeClr val="tx1"/>
                </a:solidFill>
              </a:rPr>
              <a:t>Praktika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Klinike</a:t>
            </a:r>
            <a:r>
              <a:rPr lang="en-US" sz="1100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47746B50-D074-E91C-867C-56D9D6724416}"/>
              </a:ext>
            </a:extLst>
          </p:cNvPr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PhD. </a:t>
            </a:r>
            <a:r>
              <a:rPr lang="en-US" sz="1000" dirty="0" err="1">
                <a:solidFill>
                  <a:schemeClr val="tx1"/>
                </a:solidFill>
              </a:rPr>
              <a:t>Besim</a:t>
            </a:r>
            <a:r>
              <a:rPr lang="en-US" sz="1000" dirty="0">
                <a:solidFill>
                  <a:schemeClr val="tx1"/>
                </a:solidFill>
              </a:rPr>
              <a:t> Mustafa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E3DA734-1290-AD6E-35BF-4A095598AD7E}"/>
              </a:ext>
            </a:extLst>
          </p:cNvPr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MSc. </a:t>
            </a:r>
            <a:r>
              <a:rPr lang="en-US" sz="1000" dirty="0" err="1">
                <a:solidFill>
                  <a:schemeClr val="tx1"/>
                </a:solidFill>
              </a:rPr>
              <a:t>Resmije</a:t>
            </a:r>
            <a:r>
              <a:rPr lang="en-US" sz="1000" dirty="0">
                <a:solidFill>
                  <a:schemeClr val="tx1"/>
                </a:solidFill>
              </a:rPr>
              <a:t> Sopa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BBC0DAF0-43BF-2D16-8097-001739E7619E}"/>
              </a:ext>
            </a:extLst>
          </p:cNvPr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dirty="0">
                <a:solidFill>
                  <a:prstClr val="black"/>
                </a:solidFill>
              </a:rPr>
              <a:t>O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2D33C4F-D6BA-828D-05E6-FB7481A0ADC6}"/>
              </a:ext>
            </a:extLst>
          </p:cNvPr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dirty="0">
                <a:solidFill>
                  <a:prstClr val="black"/>
                </a:solidFill>
              </a:rPr>
              <a:t>O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77FA227-8D8A-91EC-DEF1-057C69F3103D}"/>
              </a:ext>
            </a:extLst>
          </p:cNvPr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</a:rPr>
              <a:t>2 h L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5827A4AD-A797-2C7F-5098-D8E926C299FF}"/>
              </a:ext>
            </a:extLst>
          </p:cNvPr>
          <p:cNvSpPr/>
          <p:nvPr/>
        </p:nvSpPr>
        <p:spPr>
          <a:xfrm>
            <a:off x="3408878" y="571846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150h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9EA8A65D-3FC9-8550-C294-673197B273FD}"/>
              </a:ext>
            </a:extLst>
          </p:cNvPr>
          <p:cNvSpPr/>
          <p:nvPr/>
        </p:nvSpPr>
        <p:spPr>
          <a:xfrm>
            <a:off x="3775947" y="4432839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303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ADDADDA0-E851-8701-0E1D-621BE31408DD}"/>
              </a:ext>
            </a:extLst>
          </p:cNvPr>
          <p:cNvSpPr/>
          <p:nvPr/>
        </p:nvSpPr>
        <p:spPr>
          <a:xfrm>
            <a:off x="3778401" y="5714976"/>
            <a:ext cx="396120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 302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6B92490E-4162-CF6C-7FAC-A2E40246B92C}"/>
              </a:ext>
            </a:extLst>
          </p:cNvPr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17: 00 – 18:30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9D4F8BFA-D4E7-064E-C60F-7D074FD8D6F2}"/>
              </a:ext>
            </a:extLst>
          </p:cNvPr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chemeClr val="tx1"/>
                </a:solidFill>
              </a:rPr>
              <a:t>Ligjerate 10%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10:00 – 10:45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49D45F8A-19BC-A8DF-AC70-F263C3683A23}"/>
              </a:ext>
            </a:extLst>
          </p:cNvPr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92470FA5-FC83-AB8B-C0F6-AA3A13679071}"/>
              </a:ext>
            </a:extLst>
          </p:cNvPr>
          <p:cNvSpPr/>
          <p:nvPr/>
        </p:nvSpPr>
        <p:spPr>
          <a:xfrm>
            <a:off x="515134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>
                <a:solidFill>
                  <a:schemeClr val="tx1"/>
                </a:solidFill>
              </a:rPr>
              <a:t>Orar me rotacion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8:00-14:00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 14:00-18:00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(Ne Institucione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arsimore, Ordinanca private dhe OJQ)</a:t>
            </a:r>
            <a:endParaRPr lang="it-IT" sz="900" dirty="0">
              <a:solidFill>
                <a:schemeClr val="tx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0211C76-54B5-661B-B4F6-29510AB6D024}"/>
              </a:ext>
            </a:extLst>
          </p:cNvPr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AE6C8AE1-6805-314A-25D4-0E1224CE6B59}"/>
              </a:ext>
            </a:extLst>
          </p:cNvPr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800" dirty="0">
              <a:solidFill>
                <a:schemeClr val="tx1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F454550-8A4F-3862-CF4C-40F5B6517FF3}"/>
              </a:ext>
            </a:extLst>
          </p:cNvPr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04F76AE1-1081-3337-355A-27C4FC0F4355}"/>
              </a:ext>
            </a:extLst>
          </p:cNvPr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8D4F9513-9CE9-6815-365C-AED3B81FA209}"/>
              </a:ext>
            </a:extLst>
          </p:cNvPr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835127E-9A5B-D317-5876-31D24FEE5255}"/>
              </a:ext>
            </a:extLst>
          </p:cNvPr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>
                <a:solidFill>
                  <a:schemeClr val="tx1"/>
                </a:solidFill>
              </a:rPr>
              <a:t>Orar me rotacion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8:00-14:00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 14:00-18:00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(Ne Institucione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arsimore, Ordinanca private dhe OJQ)</a:t>
            </a:r>
            <a:endParaRPr lang="it-IT" sz="900" dirty="0">
              <a:solidFill>
                <a:schemeClr val="tx1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CE0C23DF-4DA0-3728-3544-8E62D0930600}"/>
              </a:ext>
            </a:extLst>
          </p:cNvPr>
          <p:cNvSpPr/>
          <p:nvPr/>
        </p:nvSpPr>
        <p:spPr>
          <a:xfrm>
            <a:off x="10005649" y="4410211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  <a:p>
            <a:pPr algn="ctr"/>
            <a:endParaRPr 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BF7FDDA-0487-77DF-BED4-6E7916E45503}"/>
              </a:ext>
            </a:extLst>
          </p:cNvPr>
          <p:cNvSpPr/>
          <p:nvPr/>
        </p:nvSpPr>
        <p:spPr>
          <a:xfrm>
            <a:off x="10007990" y="5641621"/>
            <a:ext cx="372653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  <a:p>
            <a:pPr algn="ctr"/>
            <a:endParaRPr 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83000B-E3CD-EA33-CA53-CD749A06E6DC}"/>
              </a:ext>
            </a:extLst>
          </p:cNvPr>
          <p:cNvSpPr txBox="1"/>
          <p:nvPr/>
        </p:nvSpPr>
        <p:spPr>
          <a:xfrm rot="16200000">
            <a:off x="8883757" y="1449927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240A04-E2A8-0D66-6520-09E1FF17D9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814" y="1188439"/>
            <a:ext cx="954026" cy="6370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AEAE622-2EF8-F62B-B648-008720FC6EB0}"/>
              </a:ext>
            </a:extLst>
          </p:cNvPr>
          <p:cNvSpPr/>
          <p:nvPr/>
        </p:nvSpPr>
        <p:spPr>
          <a:xfrm>
            <a:off x="9044656" y="180923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514452-B2C4-642A-4BB8-BCB8BCA42C1A}"/>
              </a:ext>
            </a:extLst>
          </p:cNvPr>
          <p:cNvSpPr/>
          <p:nvPr/>
        </p:nvSpPr>
        <p:spPr>
          <a:xfrm>
            <a:off x="9037813" y="3113091"/>
            <a:ext cx="962316" cy="13649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7E2CEC-6766-E54D-7A14-BB7E176EE2DD}"/>
              </a:ext>
            </a:extLst>
          </p:cNvPr>
          <p:cNvSpPr/>
          <p:nvPr/>
        </p:nvSpPr>
        <p:spPr>
          <a:xfrm>
            <a:off x="9018279" y="445895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9D05E2-21BC-F456-15CE-9CAC68E5CB6F}"/>
              </a:ext>
            </a:extLst>
          </p:cNvPr>
          <p:cNvSpPr/>
          <p:nvPr/>
        </p:nvSpPr>
        <p:spPr>
          <a:xfrm>
            <a:off x="9038812" y="5699031"/>
            <a:ext cx="962316" cy="14864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36BF6E-6CFD-4025-AED4-C1E86B579B10}"/>
              </a:ext>
            </a:extLst>
          </p:cNvPr>
          <p:cNvSpPr txBox="1"/>
          <p:nvPr/>
        </p:nvSpPr>
        <p:spPr>
          <a:xfrm>
            <a:off x="9111227" y="1387792"/>
            <a:ext cx="706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SHTUNE</a:t>
            </a:r>
          </a:p>
          <a:p>
            <a:endParaRPr lang="en-US" sz="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4C27E2-A887-47DD-B1AA-D0CCC4736AD2}"/>
              </a:ext>
            </a:extLst>
          </p:cNvPr>
          <p:cNvSpPr txBox="1"/>
          <p:nvPr/>
        </p:nvSpPr>
        <p:spPr>
          <a:xfrm>
            <a:off x="10059812" y="1243137"/>
            <a:ext cx="215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ECTS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2CFDD7-EC06-0BFA-9BBD-9BE35F51969C}"/>
              </a:ext>
            </a:extLst>
          </p:cNvPr>
          <p:cNvSpPr txBox="1"/>
          <p:nvPr/>
        </p:nvSpPr>
        <p:spPr>
          <a:xfrm>
            <a:off x="5286654" y="1965533"/>
            <a:ext cx="663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00" dirty="0">
                <a:solidFill>
                  <a:schemeClr val="tx1"/>
                </a:solidFill>
              </a:rPr>
              <a:t>Orar me rotacion</a:t>
            </a:r>
          </a:p>
          <a:p>
            <a:pPr algn="ctr"/>
            <a:r>
              <a:rPr lang="it-IT" sz="700" dirty="0">
                <a:solidFill>
                  <a:schemeClr val="tx1"/>
                </a:solidFill>
              </a:rPr>
              <a:t>8:00-14:00</a:t>
            </a:r>
          </a:p>
          <a:p>
            <a:pPr algn="ctr"/>
            <a:r>
              <a:rPr lang="it-IT" sz="700" dirty="0">
                <a:solidFill>
                  <a:schemeClr val="tx1"/>
                </a:solidFill>
              </a:rPr>
              <a:t> 14:00-18:00</a:t>
            </a:r>
          </a:p>
          <a:p>
            <a:pPr algn="ctr"/>
            <a:r>
              <a:rPr lang="it-IT" sz="700" dirty="0">
                <a:solidFill>
                  <a:schemeClr val="tx1"/>
                </a:solidFill>
              </a:rPr>
              <a:t>(Ne Institucione</a:t>
            </a:r>
          </a:p>
          <a:p>
            <a:pPr algn="ctr"/>
            <a:r>
              <a:rPr lang="it-IT" sz="700" dirty="0">
                <a:solidFill>
                  <a:schemeClr val="tx1"/>
                </a:solidFill>
              </a:rPr>
              <a:t>arsimore, Ordinanca private dhe OJQ)</a:t>
            </a:r>
          </a:p>
          <a:p>
            <a:endParaRPr lang="en-US" sz="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21F401-0CD2-57FC-8F38-21CA908C9C39}"/>
              </a:ext>
            </a:extLst>
          </p:cNvPr>
          <p:cNvSpPr txBox="1"/>
          <p:nvPr/>
        </p:nvSpPr>
        <p:spPr>
          <a:xfrm>
            <a:off x="7223411" y="1877517"/>
            <a:ext cx="663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00" dirty="0">
                <a:solidFill>
                  <a:schemeClr val="tx1"/>
                </a:solidFill>
              </a:rPr>
              <a:t>Orar me rotacion</a:t>
            </a:r>
          </a:p>
          <a:p>
            <a:pPr algn="ctr"/>
            <a:r>
              <a:rPr lang="it-IT" sz="700" dirty="0">
                <a:solidFill>
                  <a:schemeClr val="tx1"/>
                </a:solidFill>
              </a:rPr>
              <a:t>8:00-14:00</a:t>
            </a:r>
          </a:p>
          <a:p>
            <a:pPr algn="ctr"/>
            <a:r>
              <a:rPr lang="it-IT" sz="700" dirty="0">
                <a:solidFill>
                  <a:schemeClr val="tx1"/>
                </a:solidFill>
              </a:rPr>
              <a:t> 14:00-18:00</a:t>
            </a:r>
          </a:p>
          <a:p>
            <a:pPr algn="ctr"/>
            <a:r>
              <a:rPr lang="it-IT" sz="700" dirty="0">
                <a:solidFill>
                  <a:schemeClr val="tx1"/>
                </a:solidFill>
              </a:rPr>
              <a:t>(Ne Institucione</a:t>
            </a:r>
          </a:p>
          <a:p>
            <a:pPr algn="ctr"/>
            <a:r>
              <a:rPr lang="it-IT" sz="700" dirty="0">
                <a:solidFill>
                  <a:schemeClr val="tx1"/>
                </a:solidFill>
              </a:rPr>
              <a:t>arsimore, Ordinanca private dhe OJQ)</a:t>
            </a:r>
          </a:p>
          <a:p>
            <a:endParaRPr lang="en-US" sz="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A5F40E-AB40-33AB-FB88-EDB9AA0940AA}"/>
              </a:ext>
            </a:extLst>
          </p:cNvPr>
          <p:cNvSpPr txBox="1"/>
          <p:nvPr/>
        </p:nvSpPr>
        <p:spPr>
          <a:xfrm>
            <a:off x="8235538" y="1876903"/>
            <a:ext cx="663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00" dirty="0">
                <a:solidFill>
                  <a:schemeClr val="tx1"/>
                </a:solidFill>
              </a:rPr>
              <a:t>Orar me rotacion</a:t>
            </a:r>
          </a:p>
          <a:p>
            <a:pPr algn="ctr"/>
            <a:r>
              <a:rPr lang="it-IT" sz="700" dirty="0">
                <a:solidFill>
                  <a:schemeClr val="tx1"/>
                </a:solidFill>
              </a:rPr>
              <a:t>8:00-14:00</a:t>
            </a:r>
          </a:p>
          <a:p>
            <a:pPr algn="ctr"/>
            <a:r>
              <a:rPr lang="it-IT" sz="700" dirty="0">
                <a:solidFill>
                  <a:schemeClr val="tx1"/>
                </a:solidFill>
              </a:rPr>
              <a:t> 14:00-18:00</a:t>
            </a:r>
          </a:p>
          <a:p>
            <a:pPr algn="ctr"/>
            <a:r>
              <a:rPr lang="it-IT" sz="700" dirty="0">
                <a:solidFill>
                  <a:schemeClr val="tx1"/>
                </a:solidFill>
              </a:rPr>
              <a:t>(Ne Institucione</a:t>
            </a:r>
          </a:p>
          <a:p>
            <a:pPr algn="ctr"/>
            <a:r>
              <a:rPr lang="it-IT" sz="700" dirty="0">
                <a:solidFill>
                  <a:schemeClr val="tx1"/>
                </a:solidFill>
              </a:rPr>
              <a:t>arsimore, Ordinanca private dhe OJQ)</a:t>
            </a:r>
          </a:p>
          <a:p>
            <a:endParaRPr lang="en-US" sz="200" dirty="0"/>
          </a:p>
        </p:txBody>
      </p:sp>
    </p:spTree>
    <p:extLst>
      <p:ext uri="{BB962C8B-B14F-4D97-AF65-F5344CB8AC3E}">
        <p14:creationId xmlns:p14="http://schemas.microsoft.com/office/powerpoint/2010/main" val="3269124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CE03B-6086-4B3A-42A9-6D8B20C93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>
            <a:extLst>
              <a:ext uri="{FF2B5EF4-FFF2-40B4-BE49-F238E27FC236}">
                <a16:creationId xmlns:a16="http://schemas.microsoft.com/office/drawing/2014/main" id="{F908FE5D-AF21-E071-80F9-9DC552DB14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104" y="1175217"/>
            <a:ext cx="369672" cy="637033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BDFF0493-2AE8-D1BF-2E9B-A7485A94A5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75C75036-467C-4961-76A5-4C696795CE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5DC47EA3-575F-0DC4-CFC3-5B7B9F5FD7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234A3378-FC6C-192D-3548-4FC72388F7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8A84E7-0B22-4E1D-96AA-7E54BFB059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1AB302-98A1-2DB2-CDF4-C05282B77E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328" y="1175398"/>
            <a:ext cx="393193" cy="6370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45E3D9-1FC3-4E8E-F4D6-8265F05A4B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DBF761-C622-7089-7343-6C8BE00170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0625A2-4A7F-02FA-452B-50F3422E12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B2F4CD4F-41EB-D815-4AB5-C1A2CA2A23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E2BA284-4716-B3EB-45C8-8B6E49DB3C7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51" y="8334"/>
            <a:ext cx="600457" cy="7214631"/>
          </a:xfrm>
          <a:prstGeom prst="rect">
            <a:avLst/>
          </a:prstGeom>
        </p:spPr>
      </p:pic>
      <p:sp>
        <p:nvSpPr>
          <p:cNvPr id="145" name="TextBox 144">
            <a:extLst>
              <a:ext uri="{FF2B5EF4-FFF2-40B4-BE49-F238E27FC236}">
                <a16:creationId xmlns:a16="http://schemas.microsoft.com/office/drawing/2014/main" id="{5B788A2D-2C5C-F902-3270-E828A5416ECB}"/>
              </a:ext>
            </a:extLst>
          </p:cNvPr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93644F52-82DA-B862-98C9-75ACBC95663C}"/>
              </a:ext>
            </a:extLst>
          </p:cNvPr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83DAA0AE-B075-B417-8B2E-0BD559DF4BC8}"/>
              </a:ext>
            </a:extLst>
          </p:cNvPr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78ACAD3-50A1-ED79-0C33-0DFA2993DD5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68180BE-5F0C-EE9B-5726-AF316592B686}"/>
              </a:ext>
            </a:extLst>
          </p:cNvPr>
          <p:cNvSpPr txBox="1"/>
          <p:nvPr/>
        </p:nvSpPr>
        <p:spPr>
          <a:xfrm>
            <a:off x="1003492" y="531542"/>
            <a:ext cx="33228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FBAD30"/>
                </a:solidFill>
                <a:latin typeface="Helvetica 65 Medium" panose="020B0500000000000000" pitchFamily="2" charset="0"/>
              </a:rPr>
              <a:t>SHSHT: LOGOPEDI/ERGOTERAPI </a:t>
            </a:r>
          </a:p>
          <a:p>
            <a:endParaRPr lang="en-US" sz="1500" b="1" dirty="0">
              <a:solidFill>
                <a:srgbClr val="FBAD30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EF4111-5F10-F6DC-FDA4-788F53151E8B}"/>
              </a:ext>
            </a:extLst>
          </p:cNvPr>
          <p:cNvSpPr txBox="1"/>
          <p:nvPr/>
        </p:nvSpPr>
        <p:spPr>
          <a:xfrm>
            <a:off x="972473" y="739143"/>
            <a:ext cx="6514924" cy="655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ORARI I LIGJËRATAVE DHE USHTRIMEVE PËR VITIN AKADEMIK 2024/25</a:t>
            </a: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 VITI I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300" dirty="0">
              <a:solidFill>
                <a:srgbClr val="FBAD30"/>
              </a:solidFill>
              <a:effectLst/>
              <a:latin typeface="Helvetica LT Std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407FE9-109A-02BA-A5C9-32F269BEBDEA}"/>
              </a:ext>
            </a:extLst>
          </p:cNvPr>
          <p:cNvSpPr txBox="1"/>
          <p:nvPr/>
        </p:nvSpPr>
        <p:spPr>
          <a:xfrm rot="16200000">
            <a:off x="-1001479" y="5340001"/>
            <a:ext cx="345799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LOGOPEDI/ ERGOTERAPI: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II-rë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4D5BF7-5D9C-8B84-6D5B-3BB2090D478F}"/>
              </a:ext>
            </a:extLst>
          </p:cNvPr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D8E9700-03E4-EC20-A51B-EF0D53E05E34}"/>
              </a:ext>
            </a:extLst>
          </p:cNvPr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93BBD0B-72FD-01E7-1480-92B62C43CFF5}"/>
              </a:ext>
            </a:extLst>
          </p:cNvPr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40459D-D4CD-9A82-72EC-7B462DB395C2}"/>
              </a:ext>
            </a:extLst>
          </p:cNvPr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B078046-3F5B-B717-37FA-7713FF3B3674}"/>
              </a:ext>
            </a:extLst>
          </p:cNvPr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27AF4A9-9F56-9CD5-CC78-627ECC4C91E0}"/>
              </a:ext>
            </a:extLst>
          </p:cNvPr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23406F9-BF10-831A-A1C8-24AA6C7CC8D2}"/>
              </a:ext>
            </a:extLst>
          </p:cNvPr>
          <p:cNvSpPr txBox="1"/>
          <p:nvPr/>
        </p:nvSpPr>
        <p:spPr>
          <a:xfrm>
            <a:off x="1318061" y="2106968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B307C9E-743E-9DD0-C955-D5C6068D3218}"/>
              </a:ext>
            </a:extLst>
          </p:cNvPr>
          <p:cNvSpPr txBox="1"/>
          <p:nvPr/>
        </p:nvSpPr>
        <p:spPr>
          <a:xfrm>
            <a:off x="840065" y="213201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9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DBC96EC-79A4-3144-F688-DBBB022020C7}"/>
              </a:ext>
            </a:extLst>
          </p:cNvPr>
          <p:cNvSpPr txBox="1"/>
          <p:nvPr/>
        </p:nvSpPr>
        <p:spPr>
          <a:xfrm>
            <a:off x="842501" y="3484236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B85B8CA-0DF7-278E-2E92-9D2627EB4ACA}"/>
              </a:ext>
            </a:extLst>
          </p:cNvPr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39E57A0-011C-4D4E-96FC-1C0D2C21E2E8}"/>
              </a:ext>
            </a:extLst>
          </p:cNvPr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AF36E9-473C-7450-AB45-3CA1331AE89E}"/>
              </a:ext>
            </a:extLst>
          </p:cNvPr>
          <p:cNvSpPr/>
          <p:nvPr/>
        </p:nvSpPr>
        <p:spPr>
          <a:xfrm>
            <a:off x="1078989" y="1812250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chemeClr val="tx1"/>
                </a:solidFill>
              </a:rPr>
              <a:t>ERGOTERAPI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</a:rPr>
              <a:t>Procesi dhe diagnostifikimi  i ergoterapisë- Qasja e klienti në qender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998A6B0-9B59-6D7E-7729-B89BC488068F}"/>
              </a:ext>
            </a:extLst>
          </p:cNvPr>
          <p:cNvSpPr/>
          <p:nvPr/>
        </p:nvSpPr>
        <p:spPr>
          <a:xfrm>
            <a:off x="1076271" y="3102243"/>
            <a:ext cx="105886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>
                <a:solidFill>
                  <a:schemeClr val="tx1"/>
                </a:solidFill>
              </a:rPr>
              <a:t>ERGOTERAPI</a:t>
            </a:r>
          </a:p>
          <a:p>
            <a:pPr algn="ctr"/>
            <a:r>
              <a:rPr lang="it-IT" sz="1100">
                <a:solidFill>
                  <a:schemeClr val="tx1"/>
                </a:solidFill>
              </a:rPr>
              <a:t>Teoria dhe Historia e Ergoterapisë</a:t>
            </a:r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0FEDC78-9AAC-E1A1-BF68-36DA1119C7B6}"/>
              </a:ext>
            </a:extLst>
          </p:cNvPr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MSc. </a:t>
            </a:r>
            <a:r>
              <a:rPr lang="en-US" sz="1000" dirty="0" err="1">
                <a:solidFill>
                  <a:schemeClr val="tx1"/>
                </a:solidFill>
              </a:rPr>
              <a:t>Resmije</a:t>
            </a:r>
            <a:r>
              <a:rPr lang="en-US" sz="1000" dirty="0">
                <a:solidFill>
                  <a:schemeClr val="tx1"/>
                </a:solidFill>
              </a:rPr>
              <a:t> Sopa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MSc. Cand. </a:t>
            </a:r>
            <a:r>
              <a:rPr lang="en-US" sz="1000" dirty="0" err="1">
                <a:solidFill>
                  <a:schemeClr val="tx1"/>
                </a:solidFill>
              </a:rPr>
              <a:t>Diellza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Grajqevci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MSc. Cand. </a:t>
            </a:r>
            <a:r>
              <a:rPr lang="en-US" sz="1000" dirty="0" err="1">
                <a:solidFill>
                  <a:schemeClr val="tx1"/>
                </a:solidFill>
              </a:rPr>
              <a:t>Hyrisha</a:t>
            </a:r>
            <a:r>
              <a:rPr lang="en-US" sz="1000" dirty="0">
                <a:solidFill>
                  <a:schemeClr val="tx1"/>
                </a:solidFill>
              </a:rPr>
              <a:t> Mustafa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39542AD-1019-6AF0-4F86-2DE0300CAFA4}"/>
              </a:ext>
            </a:extLst>
          </p:cNvPr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>
                <a:solidFill>
                  <a:schemeClr val="tx1"/>
                </a:solidFill>
              </a:rPr>
              <a:t>Phd. Cand. Margarita Van Dijk/ Msc. Cand. Diellza Grajqevci</a:t>
            </a:r>
            <a:endParaRPr lang="sv-SE" sz="1000" dirty="0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BC24D88-17AD-E5ED-8B18-F73E5DE20F5B}"/>
              </a:ext>
            </a:extLst>
          </p:cNvPr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F6F4A62-70EF-2875-479D-9C82BA0028BF}"/>
              </a:ext>
            </a:extLst>
          </p:cNvPr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dirty="0">
                <a:solidFill>
                  <a:prstClr val="black"/>
                </a:solidFill>
              </a:rPr>
              <a:t>O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9E7C7E3-21D9-630A-566A-3352166061A8}"/>
              </a:ext>
            </a:extLst>
          </p:cNvPr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>
                <a:solidFill>
                  <a:schemeClr val="tx1"/>
                </a:solidFill>
              </a:rPr>
              <a:t>2hL</a:t>
            </a:r>
          </a:p>
          <a:p>
            <a:pPr algn="ctr"/>
            <a:r>
              <a:rPr lang="pt-BR" sz="800" dirty="0">
                <a:solidFill>
                  <a:schemeClr val="tx1"/>
                </a:solidFill>
              </a:rPr>
              <a:t>1hU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0AAD5F1-71DE-00AA-156C-CF5EF6A4CF47}"/>
              </a:ext>
            </a:extLst>
          </p:cNvPr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2h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L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1h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09B21B5-5FED-9CAF-5C59-E719581AC737}"/>
              </a:ext>
            </a:extLst>
          </p:cNvPr>
          <p:cNvSpPr/>
          <p:nvPr/>
        </p:nvSpPr>
        <p:spPr>
          <a:xfrm>
            <a:off x="3775947" y="1812432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800">
                <a:solidFill>
                  <a:schemeClr val="tx1"/>
                </a:solidFill>
              </a:rPr>
              <a:t>302</a:t>
            </a:r>
          </a:p>
          <a:p>
            <a:pPr algn="ctr"/>
            <a:r>
              <a:rPr lang="en-US" sz="80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en-US" sz="800">
                <a:solidFill>
                  <a:schemeClr val="tx1"/>
                </a:solidFill>
              </a:rPr>
              <a:t>302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3571F03-6856-151B-2577-8688EA6D16B8}"/>
              </a:ext>
            </a:extLst>
          </p:cNvPr>
          <p:cNvSpPr/>
          <p:nvPr/>
        </p:nvSpPr>
        <p:spPr>
          <a:xfrm>
            <a:off x="3778400" y="3098059"/>
            <a:ext cx="453903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302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U: 302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4706D98-F1EB-C690-0054-A8F2C601DD9C}"/>
              </a:ext>
            </a:extLst>
          </p:cNvPr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AD9AC19-07FA-0C32-0D43-6BBC3777212A}"/>
              </a:ext>
            </a:extLst>
          </p:cNvPr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CDF6D1A-0979-9B77-FB86-6B854AF8226E}"/>
              </a:ext>
            </a:extLst>
          </p:cNvPr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4CB3637-EC60-DDC2-483B-68EA31A4E613}"/>
              </a:ext>
            </a:extLst>
          </p:cNvPr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B2BF06F-7ADC-177A-9C60-FB63A4FC8F12}"/>
              </a:ext>
            </a:extLst>
          </p:cNvPr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13:00 – 14:30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U: 12:00 – 12:45</a:t>
            </a:r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76E7943-D73C-075A-8CF1-AB742CC1BF25}"/>
              </a:ext>
            </a:extLst>
          </p:cNvPr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16:30 – 17:15</a:t>
            </a:r>
            <a:endParaRPr lang="pl-PL" sz="900" dirty="0">
              <a:solidFill>
                <a:schemeClr val="tx1"/>
              </a:solidFill>
            </a:endParaRPr>
          </a:p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07CD041-BE66-FA71-0151-264B07D17B3F}"/>
              </a:ext>
            </a:extLst>
          </p:cNvPr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5C8D361-9B8A-7005-7F3F-DA774A9ED545}"/>
              </a:ext>
            </a:extLst>
          </p:cNvPr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1BE9FA5-91AD-94E5-D06E-7803874B7BC0}"/>
              </a:ext>
            </a:extLst>
          </p:cNvPr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FE7F56A0-209C-5A97-B89D-C1E70487004A}"/>
              </a:ext>
            </a:extLst>
          </p:cNvPr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08B19E3-B195-9A78-5F4E-A083F33180BF}"/>
              </a:ext>
            </a:extLst>
          </p:cNvPr>
          <p:cNvSpPr/>
          <p:nvPr/>
        </p:nvSpPr>
        <p:spPr>
          <a:xfrm>
            <a:off x="10015073" y="1815971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5EFF270E-11A8-29F9-997B-1226BC1C49C8}"/>
              </a:ext>
            </a:extLst>
          </p:cNvPr>
          <p:cNvSpPr/>
          <p:nvPr/>
        </p:nvSpPr>
        <p:spPr>
          <a:xfrm>
            <a:off x="10004613" y="3113605"/>
            <a:ext cx="372653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0F4C47-455C-98D1-2581-138E8BA38427}"/>
              </a:ext>
            </a:extLst>
          </p:cNvPr>
          <p:cNvSpPr txBox="1"/>
          <p:nvPr/>
        </p:nvSpPr>
        <p:spPr>
          <a:xfrm rot="16200000">
            <a:off x="8883757" y="1449927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9B9ED9-5B2B-39CF-F7FD-7BCC129B0D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814" y="1188439"/>
            <a:ext cx="954026" cy="6370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143B2F3-D3B6-D460-65C5-762B5789B101}"/>
              </a:ext>
            </a:extLst>
          </p:cNvPr>
          <p:cNvSpPr/>
          <p:nvPr/>
        </p:nvSpPr>
        <p:spPr>
          <a:xfrm>
            <a:off x="9044656" y="180923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9AAC1B-6787-6FA5-A150-2ED225680B72}"/>
              </a:ext>
            </a:extLst>
          </p:cNvPr>
          <p:cNvSpPr/>
          <p:nvPr/>
        </p:nvSpPr>
        <p:spPr>
          <a:xfrm>
            <a:off x="9037813" y="3113091"/>
            <a:ext cx="962316" cy="13649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L: 10:00 – 13:00 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(</a:t>
            </a:r>
            <a:r>
              <a:rPr lang="en-US" sz="1050" dirty="0" err="1">
                <a:solidFill>
                  <a:schemeClr val="tx1"/>
                </a:solidFill>
              </a:rPr>
              <a:t>Cdo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dy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jave</a:t>
            </a:r>
            <a:r>
              <a:rPr lang="en-US" sz="105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0DBAB0-51CA-33C6-1BDA-D7000350BB63}"/>
              </a:ext>
            </a:extLst>
          </p:cNvPr>
          <p:cNvSpPr txBox="1"/>
          <p:nvPr/>
        </p:nvSpPr>
        <p:spPr>
          <a:xfrm>
            <a:off x="9111227" y="1387792"/>
            <a:ext cx="706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SHTUNE</a:t>
            </a:r>
          </a:p>
          <a:p>
            <a:endParaRPr lang="en-US" sz="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373F0F-7A6C-F154-D590-14A3E3AAA0C2}"/>
              </a:ext>
            </a:extLst>
          </p:cNvPr>
          <p:cNvSpPr txBox="1"/>
          <p:nvPr/>
        </p:nvSpPr>
        <p:spPr>
          <a:xfrm>
            <a:off x="10059812" y="1243137"/>
            <a:ext cx="215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ECTS</a:t>
            </a:r>
          </a:p>
        </p:txBody>
      </p:sp>
    </p:spTree>
    <p:extLst>
      <p:ext uri="{BB962C8B-B14F-4D97-AF65-F5344CB8AC3E}">
        <p14:creationId xmlns:p14="http://schemas.microsoft.com/office/powerpoint/2010/main" val="3004261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9777</TotalTime>
  <Words>639</Words>
  <Application>Microsoft Office PowerPoint</Application>
  <PresentationFormat>Custom</PresentationFormat>
  <Paragraphs>223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 65 Medium</vt:lpstr>
      <vt:lpstr>Helvetica LT Std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Briki</dc:creator>
  <cp:lastModifiedBy>Blerina Gerxhaliu</cp:lastModifiedBy>
  <cp:revision>104</cp:revision>
  <dcterms:created xsi:type="dcterms:W3CDTF">2023-02-16T09:34:27Z</dcterms:created>
  <dcterms:modified xsi:type="dcterms:W3CDTF">2025-02-25T09:55:31Z</dcterms:modified>
</cp:coreProperties>
</file>