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3" r:id="rId3"/>
    <p:sldId id="265" r:id="rId4"/>
  </p:sldIdLst>
  <p:sldSz cx="10691813" cy="7559675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2451"/>
    <a:srgbClr val="E8A9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58" y="58"/>
      </p:cViewPr>
      <p:guideLst>
        <p:guide orient="horz" pos="2381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7E0E0-E6EE-4440-9E2A-564BC0F4FB8F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62889-2AC9-4E98-A8E8-CF2DB0226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875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7E0E0-E6EE-4440-9E2A-564BC0F4FB8F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62889-2AC9-4E98-A8E8-CF2DB0226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11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7E0E0-E6EE-4440-9E2A-564BC0F4FB8F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62889-2AC9-4E98-A8E8-CF2DB0226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628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7E0E0-E6EE-4440-9E2A-564BC0F4FB8F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62889-2AC9-4E98-A8E8-CF2DB0226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414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7E0E0-E6EE-4440-9E2A-564BC0F4FB8F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62889-2AC9-4E98-A8E8-CF2DB0226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180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7E0E0-E6EE-4440-9E2A-564BC0F4FB8F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62889-2AC9-4E98-A8E8-CF2DB0226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571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7E0E0-E6EE-4440-9E2A-564BC0F4FB8F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62889-2AC9-4E98-A8E8-CF2DB0226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70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7E0E0-E6EE-4440-9E2A-564BC0F4FB8F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62889-2AC9-4E98-A8E8-CF2DB0226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547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7E0E0-E6EE-4440-9E2A-564BC0F4FB8F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62889-2AC9-4E98-A8E8-CF2DB0226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152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7E0E0-E6EE-4440-9E2A-564BC0F4FB8F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62889-2AC9-4E98-A8E8-CF2DB0226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500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7E0E0-E6EE-4440-9E2A-564BC0F4FB8F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62889-2AC9-4E98-A8E8-CF2DB0226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647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7E0E0-E6EE-4440-9E2A-564BC0F4FB8F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62889-2AC9-4E98-A8E8-CF2DB0226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53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487" y="1816616"/>
            <a:ext cx="1058862" cy="12922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rgbClr val="E8A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4</a:t>
            </a:r>
          </a:p>
        </p:txBody>
      </p:sp>
      <p:sp>
        <p:nvSpPr>
          <p:cNvPr id="4" name="Rectangle 3"/>
          <p:cNvSpPr/>
          <p:nvPr/>
        </p:nvSpPr>
        <p:spPr>
          <a:xfrm>
            <a:off x="3725991" y="1802961"/>
            <a:ext cx="536947" cy="1272031"/>
          </a:xfrm>
          <a:prstGeom prst="rect">
            <a:avLst/>
          </a:prstGeom>
          <a:solidFill>
            <a:srgbClr val="E8A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</a:rPr>
              <a:t>L:305</a:t>
            </a:r>
          </a:p>
          <a:p>
            <a:r>
              <a:rPr lang="en-US" sz="1000" dirty="0">
                <a:solidFill>
                  <a:schemeClr val="tx1"/>
                </a:solidFill>
              </a:rPr>
              <a:t>U:304</a:t>
            </a:r>
          </a:p>
        </p:txBody>
      </p:sp>
      <p:sp>
        <p:nvSpPr>
          <p:cNvPr id="5" name="Rectangle 4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rgbClr val="E8A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4</a:t>
            </a:r>
          </a:p>
        </p:txBody>
      </p:sp>
      <p:sp>
        <p:nvSpPr>
          <p:cNvPr id="6" name="Rectangle 5"/>
          <p:cNvSpPr/>
          <p:nvPr/>
        </p:nvSpPr>
        <p:spPr>
          <a:xfrm>
            <a:off x="3745489" y="3090549"/>
            <a:ext cx="532350" cy="1317072"/>
          </a:xfrm>
          <a:prstGeom prst="rect">
            <a:avLst/>
          </a:prstGeom>
          <a:solidFill>
            <a:srgbClr val="E8A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</a:rPr>
              <a:t>L:304</a:t>
            </a:r>
          </a:p>
          <a:p>
            <a:r>
              <a:rPr lang="en-US" sz="1000" dirty="0">
                <a:solidFill>
                  <a:schemeClr val="tx1"/>
                </a:solidFill>
              </a:rPr>
              <a:t>U: </a:t>
            </a:r>
            <a:r>
              <a:rPr lang="en-US" sz="1000" dirty="0" err="1">
                <a:solidFill>
                  <a:schemeClr val="tx1"/>
                </a:solidFill>
              </a:rPr>
              <a:t>Kab</a:t>
            </a:r>
            <a:r>
              <a:rPr lang="en-US" sz="1000" dirty="0">
                <a:solidFill>
                  <a:schemeClr val="tx1"/>
                </a:solidFill>
              </a:rPr>
              <a:t>.</a:t>
            </a:r>
          </a:p>
          <a:p>
            <a:r>
              <a:rPr lang="en-US" sz="1000" dirty="0">
                <a:solidFill>
                  <a:schemeClr val="tx1"/>
                </a:solidFill>
              </a:rPr>
              <a:t>002</a:t>
            </a:r>
          </a:p>
        </p:txBody>
      </p:sp>
      <p:sp>
        <p:nvSpPr>
          <p:cNvPr id="7" name="Rectangle 6"/>
          <p:cNvSpPr/>
          <p:nvPr/>
        </p:nvSpPr>
        <p:spPr>
          <a:xfrm>
            <a:off x="10000859" y="4440744"/>
            <a:ext cx="359147" cy="1274232"/>
          </a:xfrm>
          <a:prstGeom prst="rect">
            <a:avLst/>
          </a:prstGeom>
          <a:solidFill>
            <a:srgbClr val="E8A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3785910" y="4431955"/>
            <a:ext cx="446393" cy="1278928"/>
          </a:xfrm>
          <a:prstGeom prst="rect">
            <a:avLst/>
          </a:prstGeom>
          <a:solidFill>
            <a:srgbClr val="E8A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</a:rPr>
              <a:t>L&amp;U:301</a:t>
            </a:r>
          </a:p>
        </p:txBody>
      </p:sp>
      <p:sp>
        <p:nvSpPr>
          <p:cNvPr id="9" name="Rectangle 8"/>
          <p:cNvSpPr/>
          <p:nvPr/>
        </p:nvSpPr>
        <p:spPr>
          <a:xfrm>
            <a:off x="10000859" y="5726369"/>
            <a:ext cx="359147" cy="1496380"/>
          </a:xfrm>
          <a:prstGeom prst="rect">
            <a:avLst/>
          </a:prstGeom>
          <a:solidFill>
            <a:srgbClr val="E8A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5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41024" y="5725198"/>
            <a:ext cx="532350" cy="1501895"/>
          </a:xfrm>
          <a:prstGeom prst="rect">
            <a:avLst/>
          </a:prstGeom>
          <a:solidFill>
            <a:srgbClr val="E8A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</a:rPr>
              <a:t>L:203</a:t>
            </a:r>
          </a:p>
          <a:p>
            <a:r>
              <a:rPr lang="en-US" sz="1000" dirty="0">
                <a:solidFill>
                  <a:schemeClr val="tx1"/>
                </a:solidFill>
              </a:rPr>
              <a:t>U:204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AB24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AB24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24" name="TextBox 23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34" name="TextBox 33"/>
          <p:cNvSpPr txBox="1"/>
          <p:nvPr/>
        </p:nvSpPr>
        <p:spPr>
          <a:xfrm rot="16200000">
            <a:off x="9972989" y="14082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ETS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55086" y="2231274"/>
            <a:ext cx="10588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q-AL" sz="1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Anatomi me </a:t>
            </a:r>
            <a:r>
              <a:rPr lang="sq-AL" sz="1000" spc="-1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Fiziologji</a:t>
            </a:r>
            <a:endParaRPr lang="en-US" sz="10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067127" y="3118151"/>
            <a:ext cx="1058862" cy="12982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Biologjia</a:t>
            </a:r>
            <a:r>
              <a:rPr lang="en-US" sz="1000" dirty="0">
                <a:solidFill>
                  <a:schemeClr val="tx1"/>
                </a:solidFill>
              </a:rPr>
              <a:t> e </a:t>
            </a:r>
            <a:r>
              <a:rPr lang="en-US" sz="1000" dirty="0" err="1">
                <a:solidFill>
                  <a:schemeClr val="tx1"/>
                </a:solidFill>
              </a:rPr>
              <a:t>qelizes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MD.Njomza</a:t>
            </a:r>
            <a:r>
              <a:rPr lang="en-US" sz="1000" dirty="0">
                <a:solidFill>
                  <a:schemeClr val="tx1"/>
                </a:solidFill>
              </a:rPr>
              <a:t> Uka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Prof.Ass.Dr</a:t>
            </a:r>
            <a:r>
              <a:rPr lang="en-US" sz="1000" dirty="0">
                <a:solidFill>
                  <a:schemeClr val="tx1"/>
                </a:solidFill>
              </a:rPr>
              <a:t>. </a:t>
            </a:r>
            <a:r>
              <a:rPr lang="en-US" sz="1000" dirty="0" err="1">
                <a:solidFill>
                  <a:schemeClr val="tx1"/>
                </a:solidFill>
              </a:rPr>
              <a:t>Valon</a:t>
            </a:r>
            <a:r>
              <a:rPr lang="en-US" sz="1000" dirty="0">
                <a:solidFill>
                  <a:schemeClr val="tx1"/>
                </a:solidFill>
              </a:rPr>
              <a:t> Morina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096590" y="1814524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O</a:t>
            </a:r>
          </a:p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080738" y="307499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O</a:t>
            </a:r>
          </a:p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2L+1U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400988" y="3105928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2L+1U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Gr.1: 16:30-17:15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Gr.2: 17:15-18:00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L:18:00-19:30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U: Gr.1: 14:00-14:45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Gr.2: 14:45-15:30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L: 13:15-14:45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65" name="Rectangle 64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Fizike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dhe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Matematike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1076271" y="5743798"/>
            <a:ext cx="1058862" cy="6691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Kimi me </a:t>
            </a:r>
            <a:r>
              <a:rPr lang="en-US" sz="1000" dirty="0" err="1">
                <a:solidFill>
                  <a:schemeClr val="tx1"/>
                </a:solidFill>
              </a:rPr>
              <a:t>Stekiometri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MSc. Elina Krasniqi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MSc. Osman </a:t>
            </a:r>
            <a:r>
              <a:rPr lang="en-US" sz="1000" dirty="0" err="1">
                <a:solidFill>
                  <a:schemeClr val="tx1"/>
                </a:solidFill>
              </a:rPr>
              <a:t>Salihi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2126729" y="5709321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PhD. </a:t>
            </a:r>
            <a:r>
              <a:rPr lang="en-US" sz="1000" dirty="0" err="1">
                <a:solidFill>
                  <a:schemeClr val="tx1"/>
                </a:solidFill>
              </a:rPr>
              <a:t>Shpetim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Kastrati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O</a:t>
            </a:r>
          </a:p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3088385" y="5719638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O</a:t>
            </a:r>
          </a:p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3406424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2L+1U</a:t>
            </a:r>
          </a:p>
        </p:txBody>
      </p:sp>
      <p:sp>
        <p:nvSpPr>
          <p:cNvPr id="72" name="Rectangle 71"/>
          <p:cNvSpPr/>
          <p:nvPr/>
        </p:nvSpPr>
        <p:spPr>
          <a:xfrm>
            <a:off x="3408878" y="5718465"/>
            <a:ext cx="372450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3L+U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5151561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L:11:45-14:00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Gr.1: 16:30-17:15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Gr.2 17:15-18:00</a:t>
            </a:r>
          </a:p>
        </p:txBody>
      </p:sp>
      <p:sp>
        <p:nvSpPr>
          <p:cNvPr id="81" name="Rectangle 80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066002" y="5722004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L:13:15-14:00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U: Gr.1: 14:00-14:45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Gr.2: 14:45-15:30</a:t>
            </a:r>
          </a:p>
        </p:txBody>
      </p:sp>
      <p:sp>
        <p:nvSpPr>
          <p:cNvPr id="84" name="Rectangle 83"/>
          <p:cNvSpPr/>
          <p:nvPr/>
        </p:nvSpPr>
        <p:spPr>
          <a:xfrm>
            <a:off x="9029602" y="5718465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1073728" y="6426247"/>
            <a:ext cx="1058862" cy="79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86" name="Picture 8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356"/>
          <a:stretch/>
        </p:blipFill>
        <p:spPr>
          <a:xfrm>
            <a:off x="470630" y="0"/>
            <a:ext cx="600457" cy="1801369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69" r="29140"/>
          <a:stretch/>
        </p:blipFill>
        <p:spPr>
          <a:xfrm>
            <a:off x="470631" y="1801369"/>
            <a:ext cx="425482" cy="5412452"/>
          </a:xfrm>
          <a:prstGeom prst="rect">
            <a:avLst/>
          </a:prstGeom>
        </p:spPr>
      </p:pic>
      <p:sp>
        <p:nvSpPr>
          <p:cNvPr id="88" name="Rectangle 87"/>
          <p:cNvSpPr/>
          <p:nvPr/>
        </p:nvSpPr>
        <p:spPr>
          <a:xfrm>
            <a:off x="898590" y="1804511"/>
            <a:ext cx="172867" cy="540930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071087" y="404367"/>
            <a:ext cx="22620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AB2451"/>
                </a:solidFill>
                <a:latin typeface="Helvetica 65 Medium" panose="020B0500000000000000" pitchFamily="2" charset="0"/>
              </a:rPr>
              <a:t>TEKNIK LABORATORI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068333" y="680281"/>
            <a:ext cx="720722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AB2451"/>
                </a:solidFill>
                <a:effectLst/>
                <a:latin typeface="Helvetica LT Std" panose="020B0504020202020204" pitchFamily="34" charset="0"/>
                <a:ea typeface="Calibri" panose="020F0502020204030204" pitchFamily="34" charset="0"/>
              </a:rPr>
              <a:t>ORARI I LIGJËRATAVE DHE USHTRIMEVE PËR VITIN AKADEMIK 2024/25 </a:t>
            </a:r>
            <a:endParaRPr lang="en-US" sz="1400" dirty="0">
              <a:solidFill>
                <a:srgbClr val="AB245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rgbClr val="AB2451"/>
                </a:solidFill>
                <a:effectLst/>
                <a:latin typeface="Helvetica 65 Medium" panose="020B0800000000000000" pitchFamily="34" charset="0"/>
                <a:ea typeface="Arial" panose="020B0604020202020204" pitchFamily="34" charset="0"/>
              </a:rPr>
              <a:t>(SHKENCAT SH</a:t>
            </a:r>
            <a:r>
              <a:rPr lang="en-US" sz="1300" b="1" i="0" dirty="0">
                <a:solidFill>
                  <a:srgbClr val="AB2451"/>
                </a:solidFill>
                <a:effectLst/>
                <a:latin typeface="Helvetica 65 Medium" panose="020B0800000000000000" pitchFamily="34" charset="0"/>
              </a:rPr>
              <a:t>Ë</a:t>
            </a:r>
            <a:r>
              <a:rPr lang="en-US" sz="1300" b="1" dirty="0">
                <a:solidFill>
                  <a:srgbClr val="AB2451"/>
                </a:solidFill>
                <a:effectLst/>
                <a:latin typeface="Helvetica 65 Medium" panose="020B0800000000000000" pitchFamily="34" charset="0"/>
                <a:ea typeface="Arial" panose="020B0604020202020204" pitchFamily="34" charset="0"/>
              </a:rPr>
              <a:t>NDET</a:t>
            </a:r>
            <a:r>
              <a:rPr lang="en-US" sz="1300" b="1" i="0" dirty="0">
                <a:solidFill>
                  <a:srgbClr val="AB2451"/>
                </a:solidFill>
                <a:effectLst/>
                <a:latin typeface="Helvetica 65 Medium" panose="020B0800000000000000" pitchFamily="34" charset="0"/>
              </a:rPr>
              <a:t>Ë</a:t>
            </a:r>
            <a:r>
              <a:rPr lang="en-US" sz="1300" b="1" dirty="0">
                <a:solidFill>
                  <a:srgbClr val="AB2451"/>
                </a:solidFill>
                <a:effectLst/>
                <a:latin typeface="Helvetica 65 Medium" panose="020B0800000000000000" pitchFamily="34" charset="0"/>
                <a:ea typeface="Arial" panose="020B0604020202020204" pitchFamily="34" charset="0"/>
              </a:rPr>
              <a:t>SORE P</a:t>
            </a:r>
            <a:r>
              <a:rPr lang="en-US" sz="1300" b="1" i="0" dirty="0">
                <a:solidFill>
                  <a:srgbClr val="AB2451"/>
                </a:solidFill>
                <a:effectLst/>
                <a:latin typeface="Helvetica 65 Medium" panose="020B0800000000000000" pitchFamily="34" charset="0"/>
              </a:rPr>
              <a:t>Ë</a:t>
            </a:r>
            <a:r>
              <a:rPr lang="en-US" sz="1300" b="1" dirty="0">
                <a:solidFill>
                  <a:srgbClr val="AB2451"/>
                </a:solidFill>
                <a:effectLst/>
                <a:latin typeface="Helvetica 65 Medium" panose="020B0800000000000000" pitchFamily="34" charset="0"/>
                <a:ea typeface="Arial" panose="020B0604020202020204" pitchFamily="34" charset="0"/>
              </a:rPr>
              <a:t>R PROFILE DIAGNOSTIKE: TEKNIK I LABORATORIT)</a:t>
            </a:r>
            <a:endParaRPr lang="en-US" sz="1300" b="1" dirty="0">
              <a:solidFill>
                <a:srgbClr val="AB2451"/>
              </a:solidFill>
              <a:effectLst/>
              <a:latin typeface="Helvetica 65 Medium" panose="020B0800000000000000" pitchFamily="34" charset="0"/>
              <a:ea typeface="Calibri" panose="020F0502020204030204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 rot="16200000">
            <a:off x="-948649" y="5413744"/>
            <a:ext cx="330776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TEKNIK LABORATORI –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Semestri i I-rë</a:t>
            </a:r>
            <a:endParaRPr lang="en-US" sz="1300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630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487" y="1816616"/>
            <a:ext cx="1058862" cy="12922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rgbClr val="E8A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3</a:t>
            </a:r>
          </a:p>
        </p:txBody>
      </p:sp>
      <p:sp>
        <p:nvSpPr>
          <p:cNvPr id="4" name="Rectangle 3"/>
          <p:cNvSpPr/>
          <p:nvPr/>
        </p:nvSpPr>
        <p:spPr>
          <a:xfrm>
            <a:off x="3750824" y="1818445"/>
            <a:ext cx="426911" cy="1272031"/>
          </a:xfrm>
          <a:prstGeom prst="rect">
            <a:avLst/>
          </a:prstGeom>
          <a:solidFill>
            <a:srgbClr val="E8A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</a:rPr>
              <a:t>L&amp;U:301</a:t>
            </a:r>
          </a:p>
        </p:txBody>
      </p:sp>
      <p:sp>
        <p:nvSpPr>
          <p:cNvPr id="5" name="Rectangle 4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rgbClr val="E8A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3</a:t>
            </a:r>
          </a:p>
        </p:txBody>
      </p:sp>
      <p:sp>
        <p:nvSpPr>
          <p:cNvPr id="7" name="Rectangle 6"/>
          <p:cNvSpPr/>
          <p:nvPr/>
        </p:nvSpPr>
        <p:spPr>
          <a:xfrm>
            <a:off x="10000859" y="4440744"/>
            <a:ext cx="359147" cy="1274232"/>
          </a:xfrm>
          <a:prstGeom prst="rect">
            <a:avLst/>
          </a:prstGeom>
          <a:solidFill>
            <a:srgbClr val="E8A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3</a:t>
            </a:r>
          </a:p>
        </p:txBody>
      </p:sp>
      <p:sp>
        <p:nvSpPr>
          <p:cNvPr id="8" name="Rectangle 7"/>
          <p:cNvSpPr/>
          <p:nvPr/>
        </p:nvSpPr>
        <p:spPr>
          <a:xfrm>
            <a:off x="3791671" y="4439537"/>
            <a:ext cx="453723" cy="1278928"/>
          </a:xfrm>
          <a:prstGeom prst="rect">
            <a:avLst/>
          </a:prstGeom>
          <a:solidFill>
            <a:srgbClr val="E8A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204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204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000859" y="5726369"/>
            <a:ext cx="359147" cy="1496380"/>
          </a:xfrm>
          <a:prstGeom prst="rect">
            <a:avLst/>
          </a:prstGeom>
          <a:solidFill>
            <a:srgbClr val="E8A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76541" y="5732095"/>
            <a:ext cx="391824" cy="1501895"/>
          </a:xfrm>
          <a:prstGeom prst="rect">
            <a:avLst/>
          </a:prstGeom>
          <a:solidFill>
            <a:srgbClr val="E8A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AB24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AB24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24" name="TextBox 23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34" name="TextBox 33"/>
          <p:cNvSpPr txBox="1"/>
          <p:nvPr/>
        </p:nvSpPr>
        <p:spPr>
          <a:xfrm rot="16200000">
            <a:off x="9972989" y="14082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ETS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70257" y="2251517"/>
            <a:ext cx="9017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latin typeface="+mj-lt"/>
              </a:rPr>
              <a:t>Informatike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Mjekesore</a:t>
            </a:r>
            <a:endParaRPr lang="en-US" sz="1000" dirty="0">
              <a:latin typeface="+mj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082210" y="3118151"/>
            <a:ext cx="1388994" cy="12982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</a:rPr>
              <a:t>Gjuhe profesionale angleze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MSc. Sami </a:t>
            </a:r>
            <a:r>
              <a:rPr lang="en-US" sz="1000" dirty="0" err="1">
                <a:solidFill>
                  <a:schemeClr val="tx1"/>
                </a:solidFill>
              </a:rPr>
              <a:t>Zeka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135133" y="3098059"/>
            <a:ext cx="95898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chemeClr val="tx1"/>
                </a:solidFill>
              </a:rPr>
              <a:t>Prof.Selim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Tahiraj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O</a:t>
            </a:r>
          </a:p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O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348467" y="1812432"/>
            <a:ext cx="426911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</a:rPr>
              <a:t>L+U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408878" y="3098059"/>
            <a:ext cx="40392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L+U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L:10:30-11:15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U:11:15-12:00</a:t>
            </a:r>
          </a:p>
        </p:txBody>
      </p:sp>
      <p:sp>
        <p:nvSpPr>
          <p:cNvPr id="62" name="Rectangle 61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L:15:30-16:15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U:16:15-17:00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85264" y="4435285"/>
            <a:ext cx="1225058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   </a:t>
            </a:r>
            <a:r>
              <a:rPr lang="en-US" sz="1000" dirty="0" err="1">
                <a:solidFill>
                  <a:schemeClr val="tx1"/>
                </a:solidFill>
              </a:rPr>
              <a:t>Psikologji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Shendetesore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1076271" y="5743798"/>
            <a:ext cx="1058862" cy="6691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>
                <a:solidFill>
                  <a:schemeClr val="tx1"/>
                </a:solidFill>
              </a:rPr>
              <a:t>Praktikë Klinike I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Prof.Ass.Dr</a:t>
            </a:r>
            <a:r>
              <a:rPr lang="en-US" sz="10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000" dirty="0" err="1">
                <a:solidFill>
                  <a:schemeClr val="tx1"/>
                </a:solidFill>
              </a:rPr>
              <a:t>Nevzat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Shemsedini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2126729" y="5709321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Alma </a:t>
            </a:r>
            <a:r>
              <a:rPr lang="en-US" sz="1000" dirty="0" err="1">
                <a:solidFill>
                  <a:schemeClr val="tx1"/>
                </a:solidFill>
              </a:rPr>
              <a:t>Vllasaliu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MK 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Anita </a:t>
            </a:r>
            <a:r>
              <a:rPr lang="en-US" sz="1000" dirty="0" err="1">
                <a:solidFill>
                  <a:schemeClr val="tx1"/>
                </a:solidFill>
              </a:rPr>
              <a:t>Rrustemi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3103604" y="4432839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Z</a:t>
            </a:r>
          </a:p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3088385" y="5719638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O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3384124" y="4432839"/>
            <a:ext cx="391824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L+U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3408878" y="5718465"/>
            <a:ext cx="38972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07:30-13:30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5151561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14:00-17:45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07:30-13:30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14:00-17:45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07:30-13:30</a:t>
            </a:r>
          </a:p>
        </p:txBody>
      </p:sp>
      <p:sp>
        <p:nvSpPr>
          <p:cNvPr id="79" name="Rectangle 78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8063566" y="443459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L:16:45-17:30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U:17:30-18:15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066002" y="5722004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9029602" y="5718465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1073728" y="6426247"/>
            <a:ext cx="1058862" cy="8072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86" name="Picture 8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356"/>
          <a:stretch/>
        </p:blipFill>
        <p:spPr>
          <a:xfrm>
            <a:off x="470630" y="0"/>
            <a:ext cx="600457" cy="1801369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69" r="29140"/>
          <a:stretch/>
        </p:blipFill>
        <p:spPr>
          <a:xfrm>
            <a:off x="470631" y="1801369"/>
            <a:ext cx="425482" cy="5412452"/>
          </a:xfrm>
          <a:prstGeom prst="rect">
            <a:avLst/>
          </a:prstGeom>
        </p:spPr>
      </p:pic>
      <p:sp>
        <p:nvSpPr>
          <p:cNvPr id="88" name="Rectangle 87"/>
          <p:cNvSpPr/>
          <p:nvPr/>
        </p:nvSpPr>
        <p:spPr>
          <a:xfrm>
            <a:off x="909343" y="1808048"/>
            <a:ext cx="172867" cy="540930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 rot="16200000">
            <a:off x="-948649" y="5413744"/>
            <a:ext cx="330776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TEKNIK LABORATORI –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Semestri i I-rë</a:t>
            </a:r>
            <a:endParaRPr lang="en-US" sz="1300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7F42033-281B-4244-FE8A-6014D681E3E8}"/>
              </a:ext>
            </a:extLst>
          </p:cNvPr>
          <p:cNvSpPr txBox="1"/>
          <p:nvPr/>
        </p:nvSpPr>
        <p:spPr>
          <a:xfrm>
            <a:off x="1071087" y="404367"/>
            <a:ext cx="22620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AB2451"/>
                </a:solidFill>
                <a:latin typeface="Helvetica 65 Medium" panose="020B0500000000000000" pitchFamily="2" charset="0"/>
              </a:rPr>
              <a:t>TEKNIK LABORATORI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2F15931-8E61-C86A-1410-26F8BE786D79}"/>
              </a:ext>
            </a:extLst>
          </p:cNvPr>
          <p:cNvSpPr txBox="1"/>
          <p:nvPr/>
        </p:nvSpPr>
        <p:spPr>
          <a:xfrm>
            <a:off x="1068333" y="680281"/>
            <a:ext cx="720722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AB2451"/>
                </a:solidFill>
                <a:effectLst/>
                <a:latin typeface="Helvetica LT Std" panose="020B0504020202020204" pitchFamily="34" charset="0"/>
                <a:ea typeface="Calibri" panose="020F0502020204030204" pitchFamily="34" charset="0"/>
              </a:rPr>
              <a:t>ORARI I LIGJËRATAVE DHE USHTRIMEVE PËR VITIN AKADEMIK 2024/25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rgbClr val="AB2451"/>
                </a:solidFill>
                <a:effectLst/>
                <a:latin typeface="Helvetica 65 Medium" panose="020B0800000000000000" pitchFamily="34" charset="0"/>
                <a:ea typeface="Arial" panose="020B0604020202020204" pitchFamily="34" charset="0"/>
              </a:rPr>
              <a:t>(SHKENCAT SH</a:t>
            </a:r>
            <a:r>
              <a:rPr lang="en-US" sz="1300" b="1" i="0" dirty="0">
                <a:solidFill>
                  <a:srgbClr val="AB2451"/>
                </a:solidFill>
                <a:effectLst/>
                <a:latin typeface="Helvetica 65 Medium" panose="020B0800000000000000" pitchFamily="34" charset="0"/>
              </a:rPr>
              <a:t>Ë</a:t>
            </a:r>
            <a:r>
              <a:rPr lang="en-US" sz="1300" b="1" dirty="0">
                <a:solidFill>
                  <a:srgbClr val="AB2451"/>
                </a:solidFill>
                <a:effectLst/>
                <a:latin typeface="Helvetica 65 Medium" panose="020B0800000000000000" pitchFamily="34" charset="0"/>
                <a:ea typeface="Arial" panose="020B0604020202020204" pitchFamily="34" charset="0"/>
              </a:rPr>
              <a:t>NDET</a:t>
            </a:r>
            <a:r>
              <a:rPr lang="en-US" sz="1300" b="1" i="0" dirty="0">
                <a:solidFill>
                  <a:srgbClr val="AB2451"/>
                </a:solidFill>
                <a:effectLst/>
                <a:latin typeface="Helvetica 65 Medium" panose="020B0800000000000000" pitchFamily="34" charset="0"/>
              </a:rPr>
              <a:t>Ë</a:t>
            </a:r>
            <a:r>
              <a:rPr lang="en-US" sz="1300" b="1" dirty="0">
                <a:solidFill>
                  <a:srgbClr val="AB2451"/>
                </a:solidFill>
                <a:effectLst/>
                <a:latin typeface="Helvetica 65 Medium" panose="020B0800000000000000" pitchFamily="34" charset="0"/>
                <a:ea typeface="Arial" panose="020B0604020202020204" pitchFamily="34" charset="0"/>
              </a:rPr>
              <a:t>SORE P</a:t>
            </a:r>
            <a:r>
              <a:rPr lang="en-US" sz="1300" b="1" i="0" dirty="0">
                <a:solidFill>
                  <a:srgbClr val="AB2451"/>
                </a:solidFill>
                <a:effectLst/>
                <a:latin typeface="Helvetica 65 Medium" panose="020B0800000000000000" pitchFamily="34" charset="0"/>
              </a:rPr>
              <a:t>Ë</a:t>
            </a:r>
            <a:r>
              <a:rPr lang="en-US" sz="1300" b="1" dirty="0">
                <a:solidFill>
                  <a:srgbClr val="AB2451"/>
                </a:solidFill>
                <a:effectLst/>
                <a:latin typeface="Helvetica 65 Medium" panose="020B0800000000000000" pitchFamily="34" charset="0"/>
                <a:ea typeface="Arial" panose="020B0604020202020204" pitchFamily="34" charset="0"/>
              </a:rPr>
              <a:t>R PROFILE DIAGNOSTIKE: TEKNIK I LABORATORIT)</a:t>
            </a:r>
            <a:endParaRPr lang="en-US" sz="1300" b="1" dirty="0">
              <a:solidFill>
                <a:srgbClr val="AB2451"/>
              </a:solidFill>
              <a:effectLst/>
              <a:latin typeface="Helvetica 65 Medium" panose="020B0800000000000000" pitchFamily="34" charset="0"/>
              <a:ea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76335" y="3098886"/>
            <a:ext cx="466726" cy="1317072"/>
          </a:xfrm>
          <a:prstGeom prst="rect">
            <a:avLst/>
          </a:prstGeom>
          <a:solidFill>
            <a:srgbClr val="E8A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L&amp;U:AMF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610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50268" y="1775195"/>
            <a:ext cx="1292860" cy="12922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dirty="0" err="1">
                <a:solidFill>
                  <a:schemeClr val="tx1"/>
                </a:solidFill>
              </a:rPr>
              <a:t>Praktike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 err="1">
                <a:solidFill>
                  <a:schemeClr val="tx1"/>
                </a:solidFill>
              </a:rPr>
              <a:t>klinike</a:t>
            </a:r>
            <a:r>
              <a:rPr lang="en-US" sz="1050" dirty="0">
                <a:solidFill>
                  <a:schemeClr val="tx1"/>
                </a:solidFill>
              </a:rPr>
              <a:t> I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rgbClr val="E8A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5</a:t>
            </a:r>
          </a:p>
        </p:txBody>
      </p:sp>
      <p:sp>
        <p:nvSpPr>
          <p:cNvPr id="4" name="Rectangle 3"/>
          <p:cNvSpPr/>
          <p:nvPr/>
        </p:nvSpPr>
        <p:spPr>
          <a:xfrm>
            <a:off x="3785911" y="1818445"/>
            <a:ext cx="391824" cy="1272031"/>
          </a:xfrm>
          <a:prstGeom prst="rect">
            <a:avLst/>
          </a:prstGeom>
          <a:solidFill>
            <a:srgbClr val="E8A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rgbClr val="E8A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85911" y="3108835"/>
            <a:ext cx="391824" cy="1317072"/>
          </a:xfrm>
          <a:prstGeom prst="rect">
            <a:avLst/>
          </a:prstGeom>
          <a:solidFill>
            <a:srgbClr val="E8A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000859" y="4440744"/>
            <a:ext cx="359147" cy="1274232"/>
          </a:xfrm>
          <a:prstGeom prst="rect">
            <a:avLst/>
          </a:prstGeom>
          <a:solidFill>
            <a:srgbClr val="E8A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85911" y="4431955"/>
            <a:ext cx="391824" cy="1278928"/>
          </a:xfrm>
          <a:prstGeom prst="rect">
            <a:avLst/>
          </a:prstGeom>
          <a:solidFill>
            <a:srgbClr val="E8A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000859" y="5726369"/>
            <a:ext cx="359147" cy="1496380"/>
          </a:xfrm>
          <a:prstGeom prst="rect">
            <a:avLst/>
          </a:prstGeom>
          <a:solidFill>
            <a:srgbClr val="E8A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85911" y="5717579"/>
            <a:ext cx="391824" cy="1501895"/>
          </a:xfrm>
          <a:prstGeom prst="rect">
            <a:avLst/>
          </a:prstGeom>
          <a:solidFill>
            <a:srgbClr val="E8A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AB24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AB24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24" name="TextBox 23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34" name="TextBox 33"/>
          <p:cNvSpPr txBox="1"/>
          <p:nvPr/>
        </p:nvSpPr>
        <p:spPr>
          <a:xfrm rot="16200000">
            <a:off x="9972989" y="14082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ETS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75488" y="2525472"/>
            <a:ext cx="1951344" cy="19389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00" dirty="0" err="1"/>
              <a:t>Kabinet</a:t>
            </a:r>
            <a:r>
              <a:rPr lang="en-US" sz="1000" dirty="0"/>
              <a:t> (e </a:t>
            </a:r>
            <a:r>
              <a:rPr lang="en-US" sz="1000" dirty="0" err="1"/>
              <a:t>hene</a:t>
            </a:r>
            <a:r>
              <a:rPr lang="en-US" sz="1000" dirty="0"/>
              <a:t>, e </a:t>
            </a:r>
            <a:r>
              <a:rPr lang="en-US" sz="1000" dirty="0" err="1"/>
              <a:t>merkure</a:t>
            </a:r>
            <a:r>
              <a:rPr lang="en-US" sz="1000" dirty="0"/>
              <a:t>)</a:t>
            </a:r>
          </a:p>
          <a:p>
            <a:r>
              <a:rPr lang="en-US" sz="1000" dirty="0"/>
              <a:t>Gr I: 22,23, 29,30.10.2024</a:t>
            </a:r>
          </a:p>
          <a:p>
            <a:r>
              <a:rPr lang="en-US" sz="1000" dirty="0"/>
              <a:t>Gr II: 05,06,12,13.11.2024</a:t>
            </a:r>
          </a:p>
          <a:p>
            <a:r>
              <a:rPr lang="en-US" sz="1000" dirty="0"/>
              <a:t>Gr III: 19,20,26,27.11.2024</a:t>
            </a:r>
          </a:p>
          <a:p>
            <a:r>
              <a:rPr lang="en-US" sz="1000" dirty="0"/>
              <a:t>Gr IV: 03,04,10,11.12.2024</a:t>
            </a:r>
          </a:p>
          <a:p>
            <a:r>
              <a:rPr lang="en-US" sz="1000" dirty="0"/>
              <a:t>Gr V: 17,18.12.2024</a:t>
            </a:r>
          </a:p>
          <a:p>
            <a:r>
              <a:rPr lang="en-US" sz="1000" dirty="0"/>
              <a:t>14,15.01.2025</a:t>
            </a:r>
          </a:p>
          <a:p>
            <a:endParaRPr lang="en-US" sz="1000" dirty="0"/>
          </a:p>
          <a:p>
            <a:r>
              <a:rPr lang="en-US" sz="1000" dirty="0" err="1"/>
              <a:t>Praktike</a:t>
            </a:r>
            <a:r>
              <a:rPr lang="en-US" sz="1000" dirty="0"/>
              <a:t> </a:t>
            </a:r>
            <a:r>
              <a:rPr lang="en-US" sz="1000" dirty="0" err="1"/>
              <a:t>Klinike</a:t>
            </a:r>
            <a:endParaRPr lang="en-US" sz="1000" dirty="0"/>
          </a:p>
          <a:p>
            <a:r>
              <a:rPr lang="en-US" sz="1000" dirty="0" err="1"/>
              <a:t>Kujdes</a:t>
            </a:r>
            <a:r>
              <a:rPr lang="en-US" sz="1000" dirty="0"/>
              <a:t> </a:t>
            </a:r>
            <a:r>
              <a:rPr lang="en-US" sz="1000" dirty="0" err="1"/>
              <a:t>Primar</a:t>
            </a:r>
            <a:r>
              <a:rPr lang="en-US" sz="1000" dirty="0"/>
              <a:t> (e </a:t>
            </a:r>
            <a:r>
              <a:rPr lang="en-US" sz="1000" dirty="0" err="1"/>
              <a:t>hene</a:t>
            </a:r>
            <a:r>
              <a:rPr lang="en-US" sz="1000" dirty="0"/>
              <a:t>, e </a:t>
            </a:r>
            <a:r>
              <a:rPr lang="en-US" sz="1000" dirty="0" err="1"/>
              <a:t>marte</a:t>
            </a:r>
            <a:r>
              <a:rPr lang="en-US" sz="1000" dirty="0"/>
              <a:t>, e</a:t>
            </a:r>
          </a:p>
          <a:p>
            <a:r>
              <a:rPr lang="en-US" sz="1000" dirty="0" err="1"/>
              <a:t>merkure</a:t>
            </a:r>
            <a:r>
              <a:rPr lang="en-US" sz="1000" dirty="0"/>
              <a:t>)</a:t>
            </a:r>
          </a:p>
          <a:p>
            <a:r>
              <a:rPr lang="en-US" sz="1000" dirty="0"/>
              <a:t>03.02.2025-15.03.2025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086422" y="1814001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O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07:30-13:30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14:00-17:45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07:30-13:30</a:t>
            </a:r>
            <a:endParaRPr lang="en-US" sz="1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14:00-17:45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07:30-13:30</a:t>
            </a:r>
            <a:endParaRPr lang="en-US" sz="1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65" name="Rectangle 64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1076271" y="5743798"/>
            <a:ext cx="1058862" cy="6691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2126729" y="5709321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3088385" y="5719638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3406424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3408878" y="5718465"/>
            <a:ext cx="372450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5151561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066002" y="5722004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9029602" y="5718465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1073728" y="6426247"/>
            <a:ext cx="1058862" cy="79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86" name="Picture 8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356"/>
          <a:stretch/>
        </p:blipFill>
        <p:spPr>
          <a:xfrm>
            <a:off x="470630" y="0"/>
            <a:ext cx="600457" cy="1801369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69" r="29140"/>
          <a:stretch/>
        </p:blipFill>
        <p:spPr>
          <a:xfrm>
            <a:off x="470631" y="1801369"/>
            <a:ext cx="425482" cy="5412452"/>
          </a:xfrm>
          <a:prstGeom prst="rect">
            <a:avLst/>
          </a:prstGeom>
        </p:spPr>
      </p:pic>
      <p:sp>
        <p:nvSpPr>
          <p:cNvPr id="88" name="Rectangle 87"/>
          <p:cNvSpPr/>
          <p:nvPr/>
        </p:nvSpPr>
        <p:spPr>
          <a:xfrm>
            <a:off x="909343" y="1808048"/>
            <a:ext cx="172867" cy="540930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071087" y="404367"/>
            <a:ext cx="22620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AB2451"/>
                </a:solidFill>
                <a:latin typeface="Helvetica 65 Medium" panose="020B0500000000000000" pitchFamily="2" charset="0"/>
              </a:rPr>
              <a:t>TEKNIK LABORATORI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068333" y="680281"/>
            <a:ext cx="720722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AB2451"/>
                </a:solidFill>
                <a:effectLst/>
                <a:latin typeface="Helvetica LT Std" panose="020B0504020202020204" pitchFamily="34" charset="0"/>
                <a:ea typeface="Calibri" panose="020F0502020204030204" pitchFamily="34" charset="0"/>
              </a:rPr>
              <a:t>ORARI I LIGJËRATAVE DHE USHTRIMEVE PËR VITIN AKADEMIK 2024/25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rgbClr val="AB2451"/>
                </a:solidFill>
                <a:effectLst/>
                <a:latin typeface="Helvetica 65 Medium" panose="020B0800000000000000" pitchFamily="34" charset="0"/>
                <a:ea typeface="Arial" panose="020B0604020202020204" pitchFamily="34" charset="0"/>
              </a:rPr>
              <a:t>(SHKENCAT SH</a:t>
            </a:r>
            <a:r>
              <a:rPr lang="en-US" sz="1300" b="1" i="0" dirty="0">
                <a:solidFill>
                  <a:srgbClr val="AB2451"/>
                </a:solidFill>
                <a:effectLst/>
                <a:latin typeface="Helvetica 65 Medium" panose="020B0800000000000000" pitchFamily="34" charset="0"/>
              </a:rPr>
              <a:t>Ë</a:t>
            </a:r>
            <a:r>
              <a:rPr lang="en-US" sz="1300" b="1" dirty="0">
                <a:solidFill>
                  <a:srgbClr val="AB2451"/>
                </a:solidFill>
                <a:effectLst/>
                <a:latin typeface="Helvetica 65 Medium" panose="020B0800000000000000" pitchFamily="34" charset="0"/>
                <a:ea typeface="Arial" panose="020B0604020202020204" pitchFamily="34" charset="0"/>
              </a:rPr>
              <a:t>NDET</a:t>
            </a:r>
            <a:r>
              <a:rPr lang="en-US" sz="1300" b="1" i="0" dirty="0">
                <a:solidFill>
                  <a:srgbClr val="AB2451"/>
                </a:solidFill>
                <a:effectLst/>
                <a:latin typeface="Helvetica 65 Medium" panose="020B0800000000000000" pitchFamily="34" charset="0"/>
              </a:rPr>
              <a:t>Ë</a:t>
            </a:r>
            <a:r>
              <a:rPr lang="en-US" sz="1300" b="1" dirty="0">
                <a:solidFill>
                  <a:srgbClr val="AB2451"/>
                </a:solidFill>
                <a:effectLst/>
                <a:latin typeface="Helvetica 65 Medium" panose="020B0800000000000000" pitchFamily="34" charset="0"/>
                <a:ea typeface="Arial" panose="020B0604020202020204" pitchFamily="34" charset="0"/>
              </a:rPr>
              <a:t>SORE P</a:t>
            </a:r>
            <a:r>
              <a:rPr lang="en-US" sz="1300" b="1" i="0" dirty="0">
                <a:solidFill>
                  <a:srgbClr val="AB2451"/>
                </a:solidFill>
                <a:effectLst/>
                <a:latin typeface="Helvetica 65 Medium" panose="020B0800000000000000" pitchFamily="34" charset="0"/>
              </a:rPr>
              <a:t>Ë</a:t>
            </a:r>
            <a:r>
              <a:rPr lang="en-US" sz="1300" b="1" dirty="0">
                <a:solidFill>
                  <a:srgbClr val="AB2451"/>
                </a:solidFill>
                <a:effectLst/>
                <a:latin typeface="Helvetica 65 Medium" panose="020B0800000000000000" pitchFamily="34" charset="0"/>
                <a:ea typeface="Arial" panose="020B0604020202020204" pitchFamily="34" charset="0"/>
              </a:rPr>
              <a:t>R PROFILE DIAGNOSTIKE: TEKNIK I LABORATORIT)</a:t>
            </a:r>
            <a:endParaRPr lang="en-US" sz="1300" b="1" dirty="0">
              <a:solidFill>
                <a:srgbClr val="AB2451"/>
              </a:solidFill>
              <a:effectLst/>
              <a:latin typeface="Helvetica 65 Medium" panose="020B0800000000000000" pitchFamily="34" charset="0"/>
              <a:ea typeface="Calibri" panose="020F0502020204030204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 rot="16200000">
            <a:off x="-948649" y="5413744"/>
            <a:ext cx="330776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TEKNIK LABORATORI –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Semestri i I-të</a:t>
            </a:r>
            <a:endParaRPr lang="en-US" sz="1300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291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292</TotalTime>
  <Words>448</Words>
  <Application>Microsoft Office PowerPoint</Application>
  <PresentationFormat>Custom</PresentationFormat>
  <Paragraphs>183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 65 Medium</vt:lpstr>
      <vt:lpstr>Helvetica LT Std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GëzimPC</dc:creator>
  <cp:lastModifiedBy>Leonita Miftaraj</cp:lastModifiedBy>
  <cp:revision>18</cp:revision>
  <dcterms:created xsi:type="dcterms:W3CDTF">2023-02-16T11:45:03Z</dcterms:created>
  <dcterms:modified xsi:type="dcterms:W3CDTF">2024-11-11T08:16:29Z</dcterms:modified>
</cp:coreProperties>
</file>