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10691813" cy="7559675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A68A"/>
    <a:srgbClr val="A1C2BC"/>
    <a:srgbClr val="F28343"/>
    <a:srgbClr val="595959"/>
    <a:srgbClr val="8A8A8A"/>
    <a:srgbClr val="B1C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13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86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49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53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41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7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85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67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00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7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1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6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9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0" b="72073"/>
          <a:stretch/>
        </p:blipFill>
        <p:spPr>
          <a:xfrm>
            <a:off x="463359" y="9144"/>
            <a:ext cx="600457" cy="18013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3785911" y="1818445"/>
            <a:ext cx="404252" cy="1276447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6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5910" y="3103811"/>
            <a:ext cx="446393" cy="1321644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dirty="0">
                <a:solidFill>
                  <a:schemeClr val="bg1">
                    <a:lumMod val="85000"/>
                  </a:schemeClr>
                </a:solidFill>
              </a:rPr>
              <a:t>5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85911" y="4431955"/>
            <a:ext cx="404252" cy="1283368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85911" y="5734267"/>
            <a:ext cx="391824" cy="1485207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0FA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0FA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8876" y="1817193"/>
            <a:ext cx="373035" cy="5409309"/>
          </a:xfrm>
          <a:prstGeom prst="rect">
            <a:avLst/>
          </a:prstGeom>
          <a:solidFill>
            <a:srgbClr val="0FA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8" name="TextBox 37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28254" y="2106968"/>
            <a:ext cx="98286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Metodat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en-US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Statistikore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për hulumtime në kujdesin shëndetësor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dirty="0">
                <a:solidFill>
                  <a:schemeClr val="bg1">
                    <a:lumMod val="85000"/>
                  </a:schemeClr>
                </a:solidFill>
              </a:rPr>
              <a:t>O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dirty="0">
                <a:solidFill>
                  <a:schemeClr val="bg1">
                    <a:lumMod val="85000"/>
                  </a:schemeClr>
                </a:solidFill>
              </a:rPr>
              <a:t>O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dirty="0">
                <a:solidFill>
                  <a:schemeClr val="bg1">
                    <a:lumMod val="85000"/>
                  </a:schemeClr>
                </a:solidFill>
              </a:rPr>
              <a:t>O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dirty="0">
                <a:solidFill>
                  <a:schemeClr val="bg1">
                    <a:lumMod val="85000"/>
                  </a:schemeClr>
                </a:solidFill>
              </a:rPr>
              <a:t>O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418022" y="5718465"/>
            <a:ext cx="34999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181741" y="5721659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1073728" y="5745382"/>
            <a:ext cx="1058862" cy="14740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089375" y="676738"/>
            <a:ext cx="489108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0FA68A"/>
                </a:solidFill>
                <a:latin typeface="Helvetica 65 Medium" panose="020B0500000000000000" pitchFamily="2" charset="0"/>
              </a:rPr>
              <a:t>MENAXHIMI I INSTITUCIONEVE SHËNDETËSORE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070636" y="932400"/>
            <a:ext cx="59512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0FA68A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ORARI I LIGJËRATAVE DHE USHTRIMEVE PËR VITIN AKADEMIK 2024/25</a:t>
            </a:r>
            <a:endParaRPr lang="en-US" sz="1300" dirty="0">
              <a:solidFill>
                <a:srgbClr val="0FA68A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 rot="16200000">
            <a:off x="-1791867" y="4361689"/>
            <a:ext cx="50064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MSc. MENAXHIMI I INSTITUCIONEVE SHËNDETËSORE: </a:t>
            </a:r>
            <a:r>
              <a:rPr lang="it-IT" sz="1100" dirty="0">
                <a:solidFill>
                  <a:schemeClr val="bg1"/>
                </a:solidFill>
                <a:latin typeface="Helvetica LT Std" panose="020B0504020202020204" pitchFamily="34" charset="0"/>
              </a:rPr>
              <a:t>SEMESTRI III-rë </a:t>
            </a:r>
            <a:endParaRPr lang="en-US" sz="11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DDA2EA6-96AB-4217-98E7-67B4A2D61BA6}"/>
              </a:ext>
            </a:extLst>
          </p:cNvPr>
          <p:cNvSpPr txBox="1"/>
          <p:nvPr/>
        </p:nvSpPr>
        <p:spPr>
          <a:xfrm>
            <a:off x="1122800" y="3284370"/>
            <a:ext cx="9828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Metodat e Hulumtimit në Shëndetësi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5FBCE11-33A1-4906-BE6D-12AB4DFD7D07}"/>
              </a:ext>
            </a:extLst>
          </p:cNvPr>
          <p:cNvSpPr txBox="1"/>
          <p:nvPr/>
        </p:nvSpPr>
        <p:spPr>
          <a:xfrm>
            <a:off x="2120062" y="2139193"/>
            <a:ext cx="9828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Prof. Dr.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Bernard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Tahirbegolli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539C827-8522-4C0B-A38F-54305A8825EB}"/>
              </a:ext>
            </a:extLst>
          </p:cNvPr>
          <p:cNvSpPr txBox="1"/>
          <p:nvPr/>
        </p:nvSpPr>
        <p:spPr>
          <a:xfrm>
            <a:off x="2151721" y="3284370"/>
            <a:ext cx="9828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Prof. Ass. Dr. </a:t>
            </a:r>
            <a:r>
              <a:rPr lang="en-US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Vjos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ë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Hajrullahu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Mustafa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</a:t>
            </a:r>
          </a:p>
          <a:p>
            <a:pPr algn="ctr"/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PhD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Liridon Bllaca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926368A-1187-4634-BD20-D4FC55FAC9D8}"/>
              </a:ext>
            </a:extLst>
          </p:cNvPr>
          <p:cNvSpPr txBox="1"/>
          <p:nvPr/>
        </p:nvSpPr>
        <p:spPr>
          <a:xfrm>
            <a:off x="3672080" y="2026598"/>
            <a:ext cx="626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ctr"/>
            <a:r>
              <a:rPr lang="it-IT" sz="800" i="0" u="none" strike="noStrike" dirty="0">
                <a:solidFill>
                  <a:srgbClr val="000000"/>
                </a:solidFill>
                <a:effectLst/>
                <a:latin typeface="docs-Calibri"/>
              </a:rPr>
              <a:t>Objekti B Kati IV Salla Gray 2</a:t>
            </a:r>
            <a:endParaRPr lang="it-IT" sz="800" i="0" dirty="0">
              <a:solidFill>
                <a:srgbClr val="000000"/>
              </a:solidFill>
              <a:effectLst/>
              <a:latin typeface="docs-Calibri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30F47EA-2B17-4CB4-95D8-7FE64D97CBF9}"/>
              </a:ext>
            </a:extLst>
          </p:cNvPr>
          <p:cNvSpPr txBox="1"/>
          <p:nvPr/>
        </p:nvSpPr>
        <p:spPr>
          <a:xfrm>
            <a:off x="3673935" y="3288548"/>
            <a:ext cx="626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ctr"/>
            <a:r>
              <a:rPr lang="it-IT" sz="800" i="0" u="none" strike="noStrike" dirty="0">
                <a:solidFill>
                  <a:srgbClr val="000000"/>
                </a:solidFill>
                <a:effectLst/>
                <a:latin typeface="docs-Calibri"/>
              </a:rPr>
              <a:t>Objekti B Kati IV Salla Gray 2</a:t>
            </a:r>
            <a:endParaRPr lang="it-IT" sz="800" i="0" dirty="0">
              <a:solidFill>
                <a:srgbClr val="000000"/>
              </a:solidFill>
              <a:effectLst/>
              <a:latin typeface="docs-Calibri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2EB2B5E-3E83-44BE-955E-675C3C0AD5D5}"/>
              </a:ext>
            </a:extLst>
          </p:cNvPr>
          <p:cNvSpPr txBox="1"/>
          <p:nvPr/>
        </p:nvSpPr>
        <p:spPr>
          <a:xfrm>
            <a:off x="4163294" y="2026598"/>
            <a:ext cx="972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ctr"/>
            <a:r>
              <a:rPr lang="it-IT" sz="1000" i="0" u="none" strike="noStrike" dirty="0">
                <a:solidFill>
                  <a:srgbClr val="000000"/>
                </a:solidFill>
                <a:effectLst/>
                <a:latin typeface="docs-Calibri"/>
              </a:rPr>
              <a:t>15:30 – 19:00</a:t>
            </a:r>
          </a:p>
          <a:p>
            <a:pPr algn="ctr" rtl="0" fontAlgn="ctr"/>
            <a:r>
              <a:rPr lang="it-IT" sz="1000" dirty="0">
                <a:solidFill>
                  <a:srgbClr val="000000"/>
                </a:solidFill>
                <a:latin typeface="docs-Calibri"/>
              </a:rPr>
              <a:t>5 jav</a:t>
            </a:r>
            <a:r>
              <a:rPr lang="sq-AL" sz="1000" dirty="0">
                <a:solidFill>
                  <a:srgbClr val="000000"/>
                </a:solidFill>
                <a:latin typeface="docs-Calibri"/>
              </a:rPr>
              <a:t>ë</a:t>
            </a:r>
          </a:p>
          <a:p>
            <a:pPr algn="ctr" rtl="0" fontAlgn="ctr"/>
            <a:r>
              <a:rPr lang="sq-AL" sz="1000" dirty="0">
                <a:solidFill>
                  <a:srgbClr val="000000"/>
                </a:solidFill>
                <a:latin typeface="docs-Calibri"/>
              </a:rPr>
              <a:t>S2IRL</a:t>
            </a:r>
          </a:p>
          <a:p>
            <a:pPr algn="ctr" rtl="0" fontAlgn="ctr"/>
            <a:r>
              <a:rPr lang="sq-AL" sz="1000" dirty="0">
                <a:solidFill>
                  <a:srgbClr val="000000"/>
                </a:solidFill>
                <a:latin typeface="docs-Calibri"/>
              </a:rPr>
              <a:t>WORKSHOP</a:t>
            </a:r>
            <a:r>
              <a:rPr lang="it-IT" sz="1000" dirty="0">
                <a:solidFill>
                  <a:srgbClr val="000000"/>
                </a:solidFill>
                <a:latin typeface="docs-Calibri"/>
              </a:rPr>
              <a:t>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1E43E39-9882-44F2-BD1F-617C832CD810}"/>
              </a:ext>
            </a:extLst>
          </p:cNvPr>
          <p:cNvSpPr txBox="1"/>
          <p:nvPr/>
        </p:nvSpPr>
        <p:spPr>
          <a:xfrm>
            <a:off x="1098037" y="4803427"/>
            <a:ext cx="9828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Mjeksësia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e Bazuar në Dëshmi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F4DEB07-68D3-467D-B190-2BD0AC318D78}"/>
              </a:ext>
            </a:extLst>
          </p:cNvPr>
          <p:cNvSpPr txBox="1"/>
          <p:nvPr/>
        </p:nvSpPr>
        <p:spPr>
          <a:xfrm>
            <a:off x="2043508" y="4795460"/>
            <a:ext cx="11407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Prof. Dr.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Johann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Behrens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pPr algn="ctr"/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PhD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Cand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Besarta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Taganoviq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4E02DF3-4CF0-4103-97CD-14FE590BE941}"/>
              </a:ext>
            </a:extLst>
          </p:cNvPr>
          <p:cNvSpPr txBox="1"/>
          <p:nvPr/>
        </p:nvSpPr>
        <p:spPr>
          <a:xfrm>
            <a:off x="3365173" y="4868006"/>
            <a:ext cx="402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L=2</a:t>
            </a:r>
          </a:p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U=1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BD82C55-F62D-4C8C-A050-C2D669D1F505}"/>
              </a:ext>
            </a:extLst>
          </p:cNvPr>
          <p:cNvSpPr txBox="1"/>
          <p:nvPr/>
        </p:nvSpPr>
        <p:spPr>
          <a:xfrm>
            <a:off x="4195255" y="4630756"/>
            <a:ext cx="9095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Ligjeratat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bllok sistem (shtator).</a:t>
            </a:r>
          </a:p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Ushtrimet në data të caktuara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CF73B01-6A91-496A-A81C-D20BB86B64EF}"/>
              </a:ext>
            </a:extLst>
          </p:cNvPr>
          <p:cNvSpPr txBox="1"/>
          <p:nvPr/>
        </p:nvSpPr>
        <p:spPr>
          <a:xfrm>
            <a:off x="1136667" y="6154135"/>
            <a:ext cx="9828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Ekonomia dhe Financat në Shëndetësi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9B1F473-3B67-47A2-9C67-D7EFC5601340}"/>
              </a:ext>
            </a:extLst>
          </p:cNvPr>
          <p:cNvSpPr txBox="1"/>
          <p:nvPr/>
        </p:nvSpPr>
        <p:spPr>
          <a:xfrm>
            <a:off x="2157882" y="6154135"/>
            <a:ext cx="10646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Prof.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Ass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Dr. Samir Lleshi</a:t>
            </a:r>
          </a:p>
          <a:p>
            <a:pPr algn="ctr"/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pPr algn="ctr"/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Msc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Aida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Fejzullahu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6BE4C15-031F-4D6E-B750-2EDB665B0455}"/>
              </a:ext>
            </a:extLst>
          </p:cNvPr>
          <p:cNvSpPr txBox="1"/>
          <p:nvPr/>
        </p:nvSpPr>
        <p:spPr>
          <a:xfrm>
            <a:off x="3405667" y="6257943"/>
            <a:ext cx="402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L=3</a:t>
            </a:r>
          </a:p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D2269D9-610D-49ED-BB45-9EBBEC0475DF}"/>
              </a:ext>
            </a:extLst>
          </p:cNvPr>
          <p:cNvSpPr txBox="1"/>
          <p:nvPr/>
        </p:nvSpPr>
        <p:spPr>
          <a:xfrm>
            <a:off x="3678197" y="6147805"/>
            <a:ext cx="626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ctr"/>
            <a:r>
              <a:rPr lang="it-IT" sz="800" i="0" u="none" strike="noStrike" dirty="0">
                <a:solidFill>
                  <a:srgbClr val="000000"/>
                </a:solidFill>
                <a:effectLst/>
                <a:latin typeface="docs-Calibri"/>
              </a:rPr>
              <a:t>Objekti B L= Gray 2</a:t>
            </a:r>
          </a:p>
          <a:p>
            <a:pPr algn="ctr" rtl="0" fontAlgn="ctr"/>
            <a:r>
              <a:rPr lang="it-IT" sz="800" dirty="0">
                <a:solidFill>
                  <a:srgbClr val="000000"/>
                </a:solidFill>
                <a:latin typeface="docs-Calibri"/>
              </a:rPr>
              <a:t>U= Blue (303)</a:t>
            </a:r>
            <a:endParaRPr lang="it-IT" sz="800" i="0" dirty="0">
              <a:solidFill>
                <a:srgbClr val="000000"/>
              </a:solidFill>
              <a:effectLst/>
              <a:latin typeface="docs-Calibri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5BCEA4E-BBB5-454A-9CCB-E391CA0627D5}"/>
              </a:ext>
            </a:extLst>
          </p:cNvPr>
          <p:cNvSpPr txBox="1"/>
          <p:nvPr/>
        </p:nvSpPr>
        <p:spPr>
          <a:xfrm>
            <a:off x="7069185" y="6077191"/>
            <a:ext cx="9927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ctr"/>
            <a:r>
              <a:rPr lang="it-IT" sz="900" i="0" u="none" strike="noStrike" dirty="0">
                <a:solidFill>
                  <a:srgbClr val="000000"/>
                </a:solidFill>
                <a:effectLst/>
                <a:latin typeface="docs-Calibri"/>
              </a:rPr>
              <a:t>L = 14:00-15:30</a:t>
            </a:r>
            <a:endParaRPr lang="it-IT" sz="900" i="0" dirty="0">
              <a:solidFill>
                <a:srgbClr val="000000"/>
              </a:solidFill>
              <a:effectLst/>
              <a:latin typeface="docs-Calibri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CEA7AD7-DE79-477D-8DED-4A2EA6BDFE5F}"/>
              </a:ext>
            </a:extLst>
          </p:cNvPr>
          <p:cNvSpPr txBox="1"/>
          <p:nvPr/>
        </p:nvSpPr>
        <p:spPr>
          <a:xfrm>
            <a:off x="9037259" y="6077191"/>
            <a:ext cx="9814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ctr"/>
            <a:r>
              <a:rPr lang="it-IT" sz="1000" i="0" u="none" strike="noStrike" dirty="0">
                <a:solidFill>
                  <a:srgbClr val="000000"/>
                </a:solidFill>
                <a:effectLst/>
                <a:latin typeface="docs-Calibri"/>
              </a:rPr>
              <a:t>U= 11:30-13:00</a:t>
            </a:r>
            <a:endParaRPr lang="it-IT" sz="1000" i="0" dirty="0">
              <a:solidFill>
                <a:srgbClr val="000000"/>
              </a:solidFill>
              <a:effectLst/>
              <a:latin typeface="docs-Calibri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CCA8B42-BB0A-48EA-87A5-CD4A1DB7798A}"/>
              </a:ext>
            </a:extLst>
          </p:cNvPr>
          <p:cNvSpPr txBox="1"/>
          <p:nvPr/>
        </p:nvSpPr>
        <p:spPr>
          <a:xfrm>
            <a:off x="5167739" y="6077191"/>
            <a:ext cx="962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ctr"/>
            <a:r>
              <a:rPr lang="sq-AL" sz="900" dirty="0">
                <a:solidFill>
                  <a:srgbClr val="000000"/>
                </a:solidFill>
                <a:latin typeface="docs-Calibri"/>
              </a:rPr>
              <a:t>Orë kontakti</a:t>
            </a:r>
          </a:p>
          <a:p>
            <a:pPr algn="ctr" rtl="0" fontAlgn="ctr"/>
            <a:r>
              <a:rPr lang="sq-AL" sz="900" i="0" dirty="0">
                <a:solidFill>
                  <a:srgbClr val="000000"/>
                </a:solidFill>
                <a:effectLst/>
                <a:latin typeface="docs-Calibri"/>
              </a:rPr>
              <a:t>20:00-20</a:t>
            </a:r>
            <a:r>
              <a:rPr lang="sq-AL" sz="900" dirty="0">
                <a:solidFill>
                  <a:srgbClr val="000000"/>
                </a:solidFill>
                <a:latin typeface="docs-Calibri"/>
              </a:rPr>
              <a:t>:45</a:t>
            </a:r>
            <a:endParaRPr lang="it-IT" sz="900" i="0" dirty="0">
              <a:solidFill>
                <a:srgbClr val="000000"/>
              </a:solidFill>
              <a:effectLst/>
              <a:latin typeface="docs-Calibri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FD089A2-8C9A-4B7D-AEA6-FA495C1405CC}"/>
              </a:ext>
            </a:extLst>
          </p:cNvPr>
          <p:cNvSpPr txBox="1"/>
          <p:nvPr/>
        </p:nvSpPr>
        <p:spPr>
          <a:xfrm>
            <a:off x="4152989" y="3348908"/>
            <a:ext cx="969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ctr"/>
            <a:r>
              <a:rPr lang="it-IT" sz="1000" i="0" u="none" strike="noStrike" dirty="0">
                <a:solidFill>
                  <a:srgbClr val="000000"/>
                </a:solidFill>
                <a:effectLst/>
                <a:latin typeface="docs-Calibri"/>
              </a:rPr>
              <a:t>15:30 – 19:00</a:t>
            </a:r>
          </a:p>
          <a:p>
            <a:pPr algn="ctr" rtl="0" fontAlgn="ctr"/>
            <a:r>
              <a:rPr lang="it-IT" sz="1000" dirty="0">
                <a:solidFill>
                  <a:srgbClr val="000000"/>
                </a:solidFill>
                <a:latin typeface="docs-Calibri"/>
              </a:rPr>
              <a:t>5 jav</a:t>
            </a:r>
            <a:r>
              <a:rPr lang="sq-AL" sz="1000" dirty="0">
                <a:solidFill>
                  <a:srgbClr val="000000"/>
                </a:solidFill>
                <a:latin typeface="docs-Calibri"/>
              </a:rPr>
              <a:t>ë</a:t>
            </a:r>
          </a:p>
          <a:p>
            <a:pPr algn="ctr" rtl="0" fontAlgn="ctr"/>
            <a:r>
              <a:rPr lang="sq-AL" sz="1000" dirty="0">
                <a:solidFill>
                  <a:srgbClr val="000000"/>
                </a:solidFill>
                <a:latin typeface="docs-Calibri"/>
              </a:rPr>
              <a:t>S2IRL</a:t>
            </a:r>
          </a:p>
          <a:p>
            <a:pPr algn="ctr" rtl="0" fontAlgn="ctr"/>
            <a:r>
              <a:rPr lang="sq-AL" sz="1000" dirty="0">
                <a:solidFill>
                  <a:srgbClr val="000000"/>
                </a:solidFill>
                <a:latin typeface="docs-Calibri"/>
              </a:rPr>
              <a:t>WORKSHOP</a:t>
            </a:r>
            <a:r>
              <a:rPr lang="it-IT" sz="1000" dirty="0">
                <a:solidFill>
                  <a:srgbClr val="000000"/>
                </a:solidFill>
                <a:latin typeface="docs-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2938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9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0" b="72073"/>
          <a:stretch/>
        </p:blipFill>
        <p:spPr>
          <a:xfrm>
            <a:off x="463359" y="9144"/>
            <a:ext cx="600457" cy="18013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dirty="0">
                <a:solidFill>
                  <a:schemeClr val="bg1">
                    <a:lumMod val="85000"/>
                  </a:schemeClr>
                </a:solidFill>
              </a:rPr>
              <a:t>4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85911" y="1818445"/>
            <a:ext cx="404252" cy="1276447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4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5911" y="3103811"/>
            <a:ext cx="404252" cy="1321644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85911" y="4431955"/>
            <a:ext cx="404252" cy="1283368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85911" y="5734267"/>
            <a:ext cx="391824" cy="1485207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0FA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0FA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8876" y="1817193"/>
            <a:ext cx="373035" cy="5409309"/>
          </a:xfrm>
          <a:prstGeom prst="rect">
            <a:avLst/>
          </a:prstGeom>
          <a:solidFill>
            <a:srgbClr val="0FA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8" name="TextBox 37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01676" y="2162954"/>
            <a:ext cx="10094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Sistemet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e </a:t>
            </a:r>
            <a:r>
              <a:rPr lang="en-US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Informimit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en-US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Sh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ëndetësor</a:t>
            </a:r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dirty="0">
                <a:solidFill>
                  <a:schemeClr val="bg1">
                    <a:lumMod val="85000"/>
                  </a:schemeClr>
                </a:solidFill>
              </a:rPr>
              <a:t>O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418022" y="5718465"/>
            <a:ext cx="34999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1073728" y="5745382"/>
            <a:ext cx="1058862" cy="14740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089375" y="676738"/>
            <a:ext cx="489108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0FA68A"/>
                </a:solidFill>
                <a:latin typeface="Helvetica 65 Medium" panose="020B0500000000000000" pitchFamily="2" charset="0"/>
              </a:rPr>
              <a:t>MENAXHIMI I INSTITUCIONEVE SHËNDETËSORE</a:t>
            </a:r>
          </a:p>
        </p:txBody>
      </p:sp>
      <p:sp>
        <p:nvSpPr>
          <p:cNvPr id="97" name="TextBox 96"/>
          <p:cNvSpPr txBox="1"/>
          <p:nvPr/>
        </p:nvSpPr>
        <p:spPr>
          <a:xfrm rot="16200000">
            <a:off x="-1753395" y="4361689"/>
            <a:ext cx="49295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MSc. MENAXHIMI I INSTITUCIONEVE SHËNDETËSORE: </a:t>
            </a:r>
            <a:r>
              <a:rPr lang="it-IT" sz="1100" dirty="0">
                <a:solidFill>
                  <a:schemeClr val="bg1"/>
                </a:solidFill>
                <a:latin typeface="Helvetica LT Std" panose="020B0504020202020204" pitchFamily="34" charset="0"/>
              </a:rPr>
              <a:t>SEMESTRI I-rë </a:t>
            </a:r>
            <a:endParaRPr lang="en-US" sz="11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BEF192-F920-1EF0-37C0-33138029422C}"/>
              </a:ext>
            </a:extLst>
          </p:cNvPr>
          <p:cNvSpPr txBox="1"/>
          <p:nvPr/>
        </p:nvSpPr>
        <p:spPr>
          <a:xfrm>
            <a:off x="1070636" y="932400"/>
            <a:ext cx="59512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0FA68A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ORARI I LIGJËRATAVE DHE USHTRIMEVE PËR VITIN AKADEMIK 2024/25</a:t>
            </a:r>
            <a:endParaRPr lang="en-US" sz="1300" dirty="0">
              <a:solidFill>
                <a:srgbClr val="0FA68A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ED2D5D8-884E-4143-82B4-67CE595B754C}"/>
              </a:ext>
            </a:extLst>
          </p:cNvPr>
          <p:cNvSpPr txBox="1"/>
          <p:nvPr/>
        </p:nvSpPr>
        <p:spPr>
          <a:xfrm>
            <a:off x="2139946" y="2162954"/>
            <a:ext cx="1009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PhD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Liridon Bllaca</a:t>
            </a:r>
          </a:p>
          <a:p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PhD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Cand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Erza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Selmani</a:t>
            </a:r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2B0FAEA-BCEE-414F-A3F5-ED11FAF56754}"/>
              </a:ext>
            </a:extLst>
          </p:cNvPr>
          <p:cNvSpPr txBox="1"/>
          <p:nvPr/>
        </p:nvSpPr>
        <p:spPr>
          <a:xfrm>
            <a:off x="3408670" y="2282174"/>
            <a:ext cx="456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L=2</a:t>
            </a:r>
          </a:p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U=1</a:t>
            </a:r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70E5DFC-0582-4043-9504-8B9378DA6338}"/>
              </a:ext>
            </a:extLst>
          </p:cNvPr>
          <p:cNvSpPr txBox="1"/>
          <p:nvPr/>
        </p:nvSpPr>
        <p:spPr>
          <a:xfrm>
            <a:off x="3681941" y="2180370"/>
            <a:ext cx="611561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800" noProof="1">
                <a:solidFill>
                  <a:srgbClr val="595959"/>
                </a:solidFill>
                <a:latin typeface="Helvetica 65 Medium" panose="020B0500000000000000" pitchFamily="2" charset="0"/>
              </a:rPr>
              <a:t>Objekti</a:t>
            </a:r>
          </a:p>
          <a:p>
            <a:pPr algn="ctr"/>
            <a:r>
              <a:rPr lang="sq-AL" sz="800" noProof="1">
                <a:solidFill>
                  <a:srgbClr val="595959"/>
                </a:solidFill>
                <a:latin typeface="Helvetica 65 Medium" panose="020B0500000000000000" pitchFamily="2" charset="0"/>
              </a:rPr>
              <a:t> B</a:t>
            </a:r>
          </a:p>
          <a:p>
            <a:pPr algn="ctr"/>
            <a:r>
              <a:rPr lang="sq-AL" sz="700" noProof="1">
                <a:solidFill>
                  <a:srgbClr val="595959"/>
                </a:solidFill>
                <a:latin typeface="Helvetica 65 Medium" panose="020B0500000000000000" pitchFamily="2" charset="0"/>
              </a:rPr>
              <a:t>L=Gray 3</a:t>
            </a:r>
          </a:p>
          <a:p>
            <a:pPr algn="ctr"/>
            <a:r>
              <a:rPr lang="sq-AL" sz="800" noProof="1">
                <a:solidFill>
                  <a:srgbClr val="595959"/>
                </a:solidFill>
                <a:latin typeface="Helvetica 65 Medium" panose="020B0500000000000000" pitchFamily="2" charset="0"/>
              </a:rPr>
              <a:t>U=Gray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F946D71-D2D7-4037-99C2-56591C8FCB4B}"/>
              </a:ext>
            </a:extLst>
          </p:cNvPr>
          <p:cNvSpPr txBox="1"/>
          <p:nvPr/>
        </p:nvSpPr>
        <p:spPr>
          <a:xfrm>
            <a:off x="4232304" y="2232203"/>
            <a:ext cx="9673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U=14: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3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0-15:15</a:t>
            </a:r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87FED9B-DE7E-4F01-A698-1BB1A279EE92}"/>
              </a:ext>
            </a:extLst>
          </p:cNvPr>
          <p:cNvSpPr txBox="1"/>
          <p:nvPr/>
        </p:nvSpPr>
        <p:spPr>
          <a:xfrm>
            <a:off x="1114082" y="3411287"/>
            <a:ext cx="10094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Menaxhimi i Katastrofave të Shëndetit Publik</a:t>
            </a:r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A87AB33-EA7E-4E9F-A947-DF9E8615EC1D}"/>
              </a:ext>
            </a:extLst>
          </p:cNvPr>
          <p:cNvSpPr txBox="1"/>
          <p:nvPr/>
        </p:nvSpPr>
        <p:spPr>
          <a:xfrm>
            <a:off x="2260134" y="3432963"/>
            <a:ext cx="1009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PhD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Ariana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Bytyçi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Katanolli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PhD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cand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Kaltrina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Azizi</a:t>
            </a:r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1147D31-C91F-4B60-8D47-40E7E2F72ABB}"/>
              </a:ext>
            </a:extLst>
          </p:cNvPr>
          <p:cNvSpPr txBox="1"/>
          <p:nvPr/>
        </p:nvSpPr>
        <p:spPr>
          <a:xfrm>
            <a:off x="3384176" y="3514755"/>
            <a:ext cx="456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L=2</a:t>
            </a:r>
          </a:p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U=1</a:t>
            </a:r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7D1E57B-C800-40BC-8D78-DA3653C891F9}"/>
              </a:ext>
            </a:extLst>
          </p:cNvPr>
          <p:cNvSpPr txBox="1"/>
          <p:nvPr/>
        </p:nvSpPr>
        <p:spPr>
          <a:xfrm>
            <a:off x="3684819" y="3385726"/>
            <a:ext cx="6115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750" noProof="1">
                <a:solidFill>
                  <a:srgbClr val="595959"/>
                </a:solidFill>
                <a:latin typeface="Helvetica 65 Medium" panose="020B0500000000000000" pitchFamily="2" charset="0"/>
              </a:rPr>
              <a:t>Objekti</a:t>
            </a:r>
          </a:p>
          <a:p>
            <a:pPr algn="ctr"/>
            <a:r>
              <a:rPr lang="sq-AL" sz="750" noProof="1">
                <a:solidFill>
                  <a:srgbClr val="595959"/>
                </a:solidFill>
                <a:latin typeface="Helvetica 65 Medium" panose="020B0500000000000000" pitchFamily="2" charset="0"/>
              </a:rPr>
              <a:t> B</a:t>
            </a:r>
          </a:p>
          <a:p>
            <a:pPr algn="ctr"/>
            <a:r>
              <a:rPr lang="sq-AL" sz="750" noProof="1">
                <a:solidFill>
                  <a:srgbClr val="595959"/>
                </a:solidFill>
                <a:latin typeface="Helvetica 65 Medium" panose="020B0500000000000000" pitchFamily="2" charset="0"/>
              </a:rPr>
              <a:t>L=Gray</a:t>
            </a:r>
            <a:r>
              <a:rPr lang="en-US" sz="750" noProof="1">
                <a:solidFill>
                  <a:srgbClr val="595959"/>
                </a:solidFill>
                <a:latin typeface="Helvetica 65 Medium" panose="020B0500000000000000" pitchFamily="2" charset="0"/>
              </a:rPr>
              <a:t> 2</a:t>
            </a:r>
            <a:endParaRPr lang="sq-AL" sz="750" noProof="1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pPr algn="ctr"/>
            <a:r>
              <a:rPr lang="sq-AL" sz="750" noProof="1">
                <a:solidFill>
                  <a:srgbClr val="595959"/>
                </a:solidFill>
                <a:latin typeface="Helvetica 65 Medium" panose="020B0500000000000000" pitchFamily="2" charset="0"/>
              </a:rPr>
              <a:t>U=Gray</a:t>
            </a:r>
            <a:r>
              <a:rPr lang="en-US" sz="750" noProof="1">
                <a:solidFill>
                  <a:srgbClr val="595959"/>
                </a:solidFill>
                <a:latin typeface="Helvetica 65 Medium" panose="020B0500000000000000" pitchFamily="2" charset="0"/>
              </a:rPr>
              <a:t> 3</a:t>
            </a:r>
            <a:endParaRPr lang="sq-AL" sz="750" noProof="1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463FADD-79C7-4614-914F-88F16EA3C875}"/>
              </a:ext>
            </a:extLst>
          </p:cNvPr>
          <p:cNvSpPr txBox="1"/>
          <p:nvPr/>
        </p:nvSpPr>
        <p:spPr>
          <a:xfrm>
            <a:off x="7109286" y="3442743"/>
            <a:ext cx="960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noProof="1">
                <a:solidFill>
                  <a:srgbClr val="595959"/>
                </a:solidFill>
                <a:latin typeface="Helvetica 65 Medium" panose="020B0500000000000000" pitchFamily="2" charset="0"/>
              </a:rPr>
              <a:t>L</a:t>
            </a:r>
            <a:endParaRPr lang="sq-AL" sz="900" noProof="1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pPr algn="ctr"/>
            <a:r>
              <a:rPr lang="en-US" sz="900" noProof="1">
                <a:solidFill>
                  <a:srgbClr val="595959"/>
                </a:solidFill>
                <a:latin typeface="Helvetica 65 Medium" panose="020B0500000000000000" pitchFamily="2" charset="0"/>
              </a:rPr>
              <a:t>15:45-17:15</a:t>
            </a:r>
          </a:p>
          <a:p>
            <a:pPr algn="ctr"/>
            <a:r>
              <a:rPr lang="en-US" sz="900" noProof="1">
                <a:solidFill>
                  <a:srgbClr val="595959"/>
                </a:solidFill>
                <a:latin typeface="Helvetica 65 Medium" panose="020B0500000000000000" pitchFamily="2" charset="0"/>
              </a:rPr>
              <a:t>U:</a:t>
            </a:r>
            <a:endParaRPr lang="sq-AL" sz="900" noProof="1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pPr algn="ctr"/>
            <a:r>
              <a:rPr lang="sq-AL" sz="900" noProof="1">
                <a:solidFill>
                  <a:srgbClr val="595959"/>
                </a:solidFill>
                <a:latin typeface="Helvetica 65 Medium" panose="020B0500000000000000" pitchFamily="2" charset="0"/>
              </a:rPr>
              <a:t>1</a:t>
            </a:r>
            <a:r>
              <a:rPr lang="en-US" sz="900" noProof="1">
                <a:solidFill>
                  <a:srgbClr val="595959"/>
                </a:solidFill>
                <a:latin typeface="Helvetica 65 Medium" panose="020B0500000000000000" pitchFamily="2" charset="0"/>
              </a:rPr>
              <a:t>7:45-18:30</a:t>
            </a:r>
            <a:endParaRPr lang="sq-AL" sz="900" noProof="1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3ECC5F2-C37A-474F-A854-15E680354E3F}"/>
              </a:ext>
            </a:extLst>
          </p:cNvPr>
          <p:cNvSpPr txBox="1"/>
          <p:nvPr/>
        </p:nvSpPr>
        <p:spPr>
          <a:xfrm>
            <a:off x="9189197" y="2016560"/>
            <a:ext cx="6115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noProof="1">
                <a:solidFill>
                  <a:srgbClr val="595959"/>
                </a:solidFill>
                <a:latin typeface="Helvetica 65 Medium" panose="020B0500000000000000" pitchFamily="2" charset="0"/>
              </a:rPr>
              <a:t>L: 10:00-11:30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B5EE45A-29DC-4419-8426-137398616B64}"/>
              </a:ext>
            </a:extLst>
          </p:cNvPr>
          <p:cNvSpPr txBox="1"/>
          <p:nvPr/>
        </p:nvSpPr>
        <p:spPr>
          <a:xfrm>
            <a:off x="2995411" y="2626621"/>
            <a:ext cx="5213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700" dirty="0">
                <a:solidFill>
                  <a:srgbClr val="595959"/>
                </a:solidFill>
                <a:latin typeface="Helvetica 65 Medium" panose="020B0500000000000000" pitchFamily="2" charset="0"/>
              </a:rPr>
              <a:t>Bashkë me DHC</a:t>
            </a:r>
            <a:endParaRPr lang="en-US" sz="7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092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</TotalTime>
  <Words>349</Words>
  <Application>Microsoft Office PowerPoint</Application>
  <PresentationFormat>Custom</PresentationFormat>
  <Paragraphs>121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docs-Calibri</vt:lpstr>
      <vt:lpstr>Helvetica 65 Medium</vt:lpstr>
      <vt:lpstr>Helvetica LT Std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GëzimPC</dc:creator>
  <cp:lastModifiedBy>Liridon Bllaca</cp:lastModifiedBy>
  <cp:revision>25</cp:revision>
  <dcterms:created xsi:type="dcterms:W3CDTF">2023-02-16T10:26:04Z</dcterms:created>
  <dcterms:modified xsi:type="dcterms:W3CDTF">2024-11-09T13:25:04Z</dcterms:modified>
</cp:coreProperties>
</file>