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61" r:id="rId3"/>
    <p:sldId id="260" r:id="rId4"/>
    <p:sldId id="262" r:id="rId5"/>
    <p:sldId id="263" r:id="rId6"/>
    <p:sldId id="264" r:id="rId7"/>
    <p:sldId id="265" r:id="rId8"/>
    <p:sldId id="266" r:id="rId9"/>
  </p:sldIdLst>
  <p:sldSz cx="10691813" cy="7559675"/>
  <p:notesSz cx="9144000" cy="6858000"/>
  <p:defaultTextStyle>
    <a:defPPr>
      <a:defRPr lang="en-US"/>
    </a:defPPr>
    <a:lvl1pPr marL="0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1pPr>
    <a:lvl2pPr marL="497693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2pPr>
    <a:lvl3pPr marL="995384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3pPr>
    <a:lvl4pPr marL="1493077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4pPr>
    <a:lvl5pPr marL="1990770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5pPr>
    <a:lvl6pPr marL="2488462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6pPr>
    <a:lvl7pPr marL="2986154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7pPr>
    <a:lvl8pPr marL="3483847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8pPr>
    <a:lvl9pPr marL="3981539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AD30"/>
    <a:srgbClr val="2479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96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297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035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032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598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923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128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209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826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763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067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BBEF9-8F01-4657-8067-918A9FE08746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497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8293" y="1176288"/>
            <a:ext cx="369672" cy="637033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328" y="1175398"/>
            <a:ext cx="393193" cy="6370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00" y="8334"/>
            <a:ext cx="600457" cy="7214631"/>
          </a:xfrm>
          <a:prstGeom prst="rect">
            <a:avLst/>
          </a:prstGeom>
        </p:spPr>
      </p:pic>
      <p:sp>
        <p:nvSpPr>
          <p:cNvPr id="145" name="TextBox 144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144" name="TextBox 143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03492" y="531542"/>
            <a:ext cx="332283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FBAD30"/>
                </a:solidFill>
                <a:latin typeface="Helvetica 65 Medium" panose="020B0500000000000000" pitchFamily="2" charset="0"/>
              </a:rPr>
              <a:t>SHSHT: LOGOPEDI/ERGOTERAPI </a:t>
            </a:r>
          </a:p>
          <a:p>
            <a:endParaRPr lang="en-US" sz="1500" b="1" dirty="0">
              <a:solidFill>
                <a:srgbClr val="FBAD30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72473" y="739143"/>
            <a:ext cx="6514924" cy="655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ORARI I LIGJËRATAVE DHE USHTRIMEVE PËR VITIN AKADEMIK 2024/25</a:t>
            </a:r>
            <a:r>
              <a:rPr lang="en-US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  VITI I 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1300" dirty="0">
              <a:solidFill>
                <a:srgbClr val="FBAD30"/>
              </a:solidFill>
              <a:effectLst/>
              <a:latin typeface="Helvetica LT Std" panose="020B05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-978236" y="5340001"/>
            <a:ext cx="341151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LOGOPEDI/ ERGOTERAPI: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 Semestri I-rë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46" name="TextBox 45"/>
          <p:cNvSpPr txBox="1"/>
          <p:nvPr/>
        </p:nvSpPr>
        <p:spPr>
          <a:xfrm rot="16200000">
            <a:off x="9938524" y="1408250"/>
            <a:ext cx="45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ECTS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318061" y="2106968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40065" y="4808400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3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863371" y="6147650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4</a:t>
            </a:r>
          </a:p>
        </p:txBody>
      </p:sp>
      <p:grpSp>
        <p:nvGrpSpPr>
          <p:cNvPr id="154" name="Group 153"/>
          <p:cNvGrpSpPr/>
          <p:nvPr/>
        </p:nvGrpSpPr>
        <p:grpSpPr>
          <a:xfrm>
            <a:off x="10050636" y="2091579"/>
            <a:ext cx="286185" cy="4503119"/>
            <a:chOff x="997920" y="2229544"/>
            <a:chExt cx="286185" cy="4503119"/>
          </a:xfrm>
        </p:grpSpPr>
        <p:sp>
          <p:nvSpPr>
            <p:cNvPr id="147" name="TextBox 146"/>
            <p:cNvSpPr txBox="1"/>
            <p:nvPr/>
          </p:nvSpPr>
          <p:spPr>
            <a:xfrm>
              <a:off x="1011647" y="2229544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019289" y="2930838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014083" y="3630505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1014083" y="4330172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1011647" y="5029839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997920" y="5786775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1011647" y="6486442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</p:grpSp>
      <p:sp>
        <p:nvSpPr>
          <p:cNvPr id="11" name="Rectangle 10"/>
          <p:cNvSpPr/>
          <p:nvPr/>
        </p:nvSpPr>
        <p:spPr>
          <a:xfrm>
            <a:off x="1078989" y="1812250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>
                <a:solidFill>
                  <a:schemeClr val="tx1"/>
                </a:solidFill>
              </a:rPr>
              <a:t>LOGOPEDI/ ERGOTERAPI</a:t>
            </a:r>
          </a:p>
          <a:p>
            <a:pPr algn="ctr"/>
            <a:r>
              <a:rPr lang="it-IT" sz="1100" dirty="0">
                <a:solidFill>
                  <a:schemeClr val="tx1"/>
                </a:solidFill>
              </a:rPr>
              <a:t>Hyrje në strukturat e sistemit shëndetësor 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076271" y="3102243"/>
            <a:ext cx="105886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LOGOPEDI/ ERGOTERAPI</a:t>
            </a:r>
          </a:p>
          <a:p>
            <a:pPr algn="ctr"/>
            <a:r>
              <a:rPr lang="en-US" sz="1100" dirty="0" err="1">
                <a:solidFill>
                  <a:schemeClr val="tx1"/>
                </a:solidFill>
              </a:rPr>
              <a:t>Gjuhë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angleze</a:t>
            </a:r>
            <a:r>
              <a:rPr lang="en-US" sz="1100" dirty="0">
                <a:solidFill>
                  <a:schemeClr val="tx1"/>
                </a:solidFill>
              </a:rPr>
              <a:t> (</a:t>
            </a:r>
            <a:r>
              <a:rPr lang="en-US" sz="1100" dirty="0" err="1">
                <a:solidFill>
                  <a:schemeClr val="tx1"/>
                </a:solidFill>
              </a:rPr>
              <a:t>bazike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73" name="Rectangle 72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PhD. Bernard </a:t>
            </a:r>
            <a:r>
              <a:rPr lang="en-US" sz="1000" dirty="0" err="1">
                <a:solidFill>
                  <a:schemeClr val="tx1"/>
                </a:solidFill>
              </a:rPr>
              <a:t>Tahirbegolli</a:t>
            </a:r>
            <a:r>
              <a:rPr lang="en-US" sz="1000" dirty="0">
                <a:solidFill>
                  <a:schemeClr val="tx1"/>
                </a:solidFill>
              </a:rPr>
              <a:t>/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PhD. </a:t>
            </a:r>
            <a:r>
              <a:rPr lang="en-US" sz="1000" dirty="0" err="1">
                <a:solidFill>
                  <a:schemeClr val="tx1"/>
                </a:solidFill>
              </a:rPr>
              <a:t>Liridon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Bllaca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PhD. </a:t>
            </a:r>
            <a:r>
              <a:rPr lang="en-US" sz="1000" dirty="0" err="1">
                <a:solidFill>
                  <a:schemeClr val="tx1"/>
                </a:solidFill>
              </a:rPr>
              <a:t>Cand</a:t>
            </a:r>
            <a:r>
              <a:rPr lang="en-US" sz="1000" dirty="0">
                <a:solidFill>
                  <a:schemeClr val="tx1"/>
                </a:solidFill>
              </a:rPr>
              <a:t> Selim </a:t>
            </a:r>
            <a:r>
              <a:rPr lang="en-US" sz="1000" dirty="0" err="1">
                <a:solidFill>
                  <a:schemeClr val="tx1"/>
                </a:solidFill>
              </a:rPr>
              <a:t>Tahiraj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400" dirty="0">
                <a:solidFill>
                  <a:prstClr val="black"/>
                </a:solidFill>
              </a:rPr>
              <a:t>O</a:t>
            </a:r>
          </a:p>
        </p:txBody>
      </p:sp>
      <p:sp>
        <p:nvSpPr>
          <p:cNvPr id="77" name="Rectangle 76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2H L 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2H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L</a:t>
            </a:r>
          </a:p>
        </p:txBody>
      </p:sp>
      <p:sp>
        <p:nvSpPr>
          <p:cNvPr id="79" name="Rectangle 78"/>
          <p:cNvSpPr/>
          <p:nvPr/>
        </p:nvSpPr>
        <p:spPr>
          <a:xfrm>
            <a:off x="3775947" y="1812432"/>
            <a:ext cx="398574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L: AMF</a:t>
            </a:r>
          </a:p>
        </p:txBody>
      </p:sp>
      <p:sp>
        <p:nvSpPr>
          <p:cNvPr id="80" name="Rectangle 79"/>
          <p:cNvSpPr/>
          <p:nvPr/>
        </p:nvSpPr>
        <p:spPr>
          <a:xfrm>
            <a:off x="3778401" y="3098059"/>
            <a:ext cx="396120" cy="13324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L</a:t>
            </a:r>
            <a:r>
              <a:rPr lang="en-US" sz="800">
                <a:solidFill>
                  <a:schemeClr val="tx1"/>
                </a:solidFill>
              </a:rPr>
              <a:t>: AMF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17:00 – 18:30</a:t>
            </a:r>
          </a:p>
        </p:txBody>
      </p:sp>
      <p:sp>
        <p:nvSpPr>
          <p:cNvPr id="86" name="Rectangle 85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90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Gr.1: 12:30 – 14:00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Gr.2: 14:00 – 15:30</a:t>
            </a:r>
          </a:p>
        </p:txBody>
      </p:sp>
      <p:sp>
        <p:nvSpPr>
          <p:cNvPr id="91" name="Rectangle 90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9992859" y="1812432"/>
            <a:ext cx="375106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96" name="Rectangle 95"/>
          <p:cNvSpPr/>
          <p:nvPr/>
        </p:nvSpPr>
        <p:spPr>
          <a:xfrm>
            <a:off x="9995312" y="3098059"/>
            <a:ext cx="372653" cy="13324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98" name="Rectangle 97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LOGOPEDI/ ERGOTERAPI</a:t>
            </a:r>
          </a:p>
          <a:p>
            <a:pPr algn="ctr"/>
            <a:r>
              <a:rPr lang="en-US" sz="1100" dirty="0" err="1">
                <a:solidFill>
                  <a:schemeClr val="tx1"/>
                </a:solidFill>
              </a:rPr>
              <a:t>Shkrim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akademik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1076271" y="5722649"/>
            <a:ext cx="105886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LOGOPEDI/ ERGOTERAPI</a:t>
            </a:r>
          </a:p>
          <a:p>
            <a:pPr algn="ctr"/>
            <a:r>
              <a:rPr lang="en-US" sz="1100" dirty="0" err="1">
                <a:solidFill>
                  <a:schemeClr val="tx1"/>
                </a:solidFill>
              </a:rPr>
              <a:t>Psikologji</a:t>
            </a:r>
            <a:r>
              <a:rPr lang="en-US" sz="1100" dirty="0">
                <a:solidFill>
                  <a:schemeClr val="tx1"/>
                </a:solidFill>
              </a:rPr>
              <a:t> e </a:t>
            </a:r>
            <a:r>
              <a:rPr lang="en-US" sz="1100" dirty="0" err="1">
                <a:solidFill>
                  <a:schemeClr val="tx1"/>
                </a:solidFill>
              </a:rPr>
              <a:t>përgjithshme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PhD.Cand</a:t>
            </a:r>
            <a:r>
              <a:rPr lang="en-US" sz="1000" dirty="0">
                <a:solidFill>
                  <a:schemeClr val="tx1"/>
                </a:solidFill>
              </a:rPr>
              <a:t> Elina </a:t>
            </a:r>
            <a:r>
              <a:rPr lang="en-US" sz="1000" dirty="0" err="1">
                <a:solidFill>
                  <a:schemeClr val="tx1"/>
                </a:solidFill>
              </a:rPr>
              <a:t>Morina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BSc. </a:t>
            </a:r>
            <a:r>
              <a:rPr lang="en-US" sz="1000" dirty="0" err="1">
                <a:solidFill>
                  <a:schemeClr val="tx1"/>
                </a:solidFill>
              </a:rPr>
              <a:t>Miradije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Krasniqi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2126729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PhD.Cand</a:t>
            </a:r>
            <a:r>
              <a:rPr lang="en-US" sz="1000" dirty="0">
                <a:solidFill>
                  <a:schemeClr val="tx1"/>
                </a:solidFill>
              </a:rPr>
              <a:t>. </a:t>
            </a:r>
            <a:r>
              <a:rPr lang="en-US" sz="1000" dirty="0" err="1">
                <a:solidFill>
                  <a:schemeClr val="tx1"/>
                </a:solidFill>
              </a:rPr>
              <a:t>Lulejete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Prekazi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400" dirty="0">
                <a:solidFill>
                  <a:prstClr val="black"/>
                </a:solidFill>
              </a:rPr>
              <a:t>O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3088385" y="5719638"/>
            <a:ext cx="319067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400" dirty="0">
                <a:solidFill>
                  <a:prstClr val="black"/>
                </a:solidFill>
              </a:rPr>
              <a:t>O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3406424" y="4432839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tx1"/>
                </a:solidFill>
              </a:rPr>
              <a:t>2 h L</a:t>
            </a:r>
          </a:p>
          <a:p>
            <a:pPr algn="ctr"/>
            <a:r>
              <a:rPr lang="pt-BR" sz="1100" dirty="0">
                <a:solidFill>
                  <a:schemeClr val="tx1"/>
                </a:solidFill>
              </a:rPr>
              <a:t>1 h U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3408878" y="5718465"/>
            <a:ext cx="372450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 h L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3775947" y="4432839"/>
            <a:ext cx="398574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AMF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U: 301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3778401" y="5714976"/>
            <a:ext cx="396120" cy="15044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L: AMF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4179495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90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11:30 – 13:00 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U: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(Logo/Ergo)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 2</a:t>
            </a:r>
            <a:r>
              <a:rPr lang="en-US" sz="900" dirty="0">
                <a:solidFill>
                  <a:schemeClr val="tx1"/>
                </a:solidFill>
              </a:rPr>
              <a:t> </a:t>
            </a:r>
            <a:r>
              <a:rPr lang="pl-PL" sz="900" dirty="0">
                <a:solidFill>
                  <a:schemeClr val="tx1"/>
                </a:solidFill>
              </a:rPr>
              <a:t>13:15-14:00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 3 14:00-14:45</a:t>
            </a:r>
            <a:endParaRPr lang="en-US" sz="900" dirty="0">
              <a:solidFill>
                <a:schemeClr val="tx1"/>
              </a:solidFill>
            </a:endParaRP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 1 14:45</a:t>
            </a:r>
            <a:r>
              <a:rPr lang="en-US" sz="900" dirty="0">
                <a:solidFill>
                  <a:schemeClr val="tx1"/>
                </a:solidFill>
              </a:rPr>
              <a:t>-</a:t>
            </a:r>
            <a:r>
              <a:rPr lang="pl-PL" sz="900" dirty="0">
                <a:solidFill>
                  <a:schemeClr val="tx1"/>
                </a:solidFill>
              </a:rPr>
              <a:t>15:30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5151561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6117978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11:30-13:00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7092129" y="5723227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8066002" y="5722004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9029602" y="5718465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9992859" y="4432839"/>
            <a:ext cx="375106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5</a:t>
            </a:r>
          </a:p>
          <a:p>
            <a:pPr algn="ctr"/>
            <a:endParaRPr lang="en-US" sz="1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5" name="Rectangle 124"/>
          <p:cNvSpPr/>
          <p:nvPr/>
        </p:nvSpPr>
        <p:spPr>
          <a:xfrm>
            <a:off x="9995312" y="5718465"/>
            <a:ext cx="372653" cy="15044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5</a:t>
            </a:r>
          </a:p>
          <a:p>
            <a:pPr algn="ctr"/>
            <a:endParaRPr lang="en-US" sz="12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655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8293" y="1176288"/>
            <a:ext cx="369672" cy="637033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328" y="1175398"/>
            <a:ext cx="393193" cy="6370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00" y="8334"/>
            <a:ext cx="600457" cy="7214631"/>
          </a:xfrm>
          <a:prstGeom prst="rect">
            <a:avLst/>
          </a:prstGeom>
        </p:spPr>
      </p:pic>
      <p:sp>
        <p:nvSpPr>
          <p:cNvPr id="145" name="TextBox 144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144" name="TextBox 143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97799" y="545356"/>
            <a:ext cx="332283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FBAD30"/>
                </a:solidFill>
                <a:latin typeface="Helvetica 65 Medium" panose="020B0500000000000000" pitchFamily="2" charset="0"/>
              </a:rPr>
              <a:t>SHSHT: LOGOPEDI/ERGOTERAPI </a:t>
            </a:r>
          </a:p>
          <a:p>
            <a:endParaRPr lang="en-US" sz="1500" b="1" dirty="0">
              <a:solidFill>
                <a:srgbClr val="FBAD30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72473" y="764918"/>
            <a:ext cx="6514924" cy="655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ORARI I LIGJËRATAVE DHE USHTRIMEVE PËR VITIN AKADEMIK 2024/25</a:t>
            </a:r>
            <a:r>
              <a:rPr lang="en-US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  VITI I 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1300" dirty="0">
              <a:solidFill>
                <a:srgbClr val="FBAD30"/>
              </a:solidFill>
              <a:effectLst/>
              <a:latin typeface="Helvetica LT Std" panose="020B05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-978236" y="5340001"/>
            <a:ext cx="341151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LOGOPEDI/ ERGOTERAPI: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 Semestri I-rë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46" name="TextBox 45"/>
          <p:cNvSpPr txBox="1"/>
          <p:nvPr/>
        </p:nvSpPr>
        <p:spPr>
          <a:xfrm rot="16200000">
            <a:off x="9938524" y="1408250"/>
            <a:ext cx="45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ECTS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318061" y="2106968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0065" y="2003545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5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6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65391" y="4808400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7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848823" y="6126597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8</a:t>
            </a:r>
          </a:p>
        </p:txBody>
      </p:sp>
      <p:grpSp>
        <p:nvGrpSpPr>
          <p:cNvPr id="154" name="Group 153"/>
          <p:cNvGrpSpPr/>
          <p:nvPr/>
        </p:nvGrpSpPr>
        <p:grpSpPr>
          <a:xfrm>
            <a:off x="10050636" y="2091579"/>
            <a:ext cx="286185" cy="4503119"/>
            <a:chOff x="997920" y="2229544"/>
            <a:chExt cx="286185" cy="4503119"/>
          </a:xfrm>
        </p:grpSpPr>
        <p:sp>
          <p:nvSpPr>
            <p:cNvPr id="147" name="TextBox 146"/>
            <p:cNvSpPr txBox="1"/>
            <p:nvPr/>
          </p:nvSpPr>
          <p:spPr>
            <a:xfrm>
              <a:off x="1011647" y="2229544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019289" y="2930838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014083" y="3630505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1014083" y="4330172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1011647" y="5029839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997920" y="5786775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1011647" y="6486442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</p:grpSp>
      <p:sp>
        <p:nvSpPr>
          <p:cNvPr id="11" name="Rectangle 10"/>
          <p:cNvSpPr/>
          <p:nvPr/>
        </p:nvSpPr>
        <p:spPr>
          <a:xfrm>
            <a:off x="1078989" y="1812250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>
                <a:solidFill>
                  <a:schemeClr val="tx1"/>
                </a:solidFill>
              </a:rPr>
              <a:t>LOGOPEDI/</a:t>
            </a:r>
          </a:p>
          <a:p>
            <a:pPr algn="ctr"/>
            <a:r>
              <a:rPr lang="it-IT" sz="1100" b="1" dirty="0">
                <a:solidFill>
                  <a:schemeClr val="tx1"/>
                </a:solidFill>
              </a:rPr>
              <a:t>ERGOTRAPI</a:t>
            </a:r>
          </a:p>
          <a:p>
            <a:pPr algn="ctr"/>
            <a:r>
              <a:rPr lang="it-IT" sz="1100" dirty="0">
                <a:solidFill>
                  <a:schemeClr val="tx1"/>
                </a:solidFill>
              </a:rPr>
              <a:t>Shëndeti i njeriut: Anatomia dhe Fiziologjia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076271" y="3102243"/>
            <a:ext cx="105886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LOGOPEDI</a:t>
            </a:r>
          </a:p>
          <a:p>
            <a:pPr algn="ctr"/>
            <a:r>
              <a:rPr lang="en-US" sz="1100" dirty="0" err="1">
                <a:solidFill>
                  <a:schemeClr val="tx1"/>
                </a:solidFill>
              </a:rPr>
              <a:t>Hyrje</a:t>
            </a:r>
            <a:r>
              <a:rPr lang="en-US" sz="1100" dirty="0">
                <a:solidFill>
                  <a:schemeClr val="tx1"/>
                </a:solidFill>
              </a:rPr>
              <a:t> ne </a:t>
            </a:r>
            <a:r>
              <a:rPr lang="en-US" sz="1100" dirty="0" err="1">
                <a:solidFill>
                  <a:schemeClr val="tx1"/>
                </a:solidFill>
              </a:rPr>
              <a:t>Logopedi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PhD. </a:t>
            </a:r>
            <a:r>
              <a:rPr lang="en-US" sz="1000" dirty="0" err="1">
                <a:solidFill>
                  <a:schemeClr val="tx1"/>
                </a:solidFill>
              </a:rPr>
              <a:t>Gazmend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Bojaj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1000" dirty="0" err="1">
                <a:solidFill>
                  <a:schemeClr val="tx1"/>
                </a:solidFill>
              </a:rPr>
              <a:t>Msc</a:t>
            </a:r>
            <a:r>
              <a:rPr lang="en-US" sz="1000" dirty="0">
                <a:solidFill>
                  <a:schemeClr val="tx1"/>
                </a:solidFill>
              </a:rPr>
              <a:t>. </a:t>
            </a:r>
            <a:r>
              <a:rPr lang="en-US" sz="1000" dirty="0" err="1">
                <a:solidFill>
                  <a:schemeClr val="tx1"/>
                </a:solidFill>
              </a:rPr>
              <a:t>Miran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Nebiu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000" dirty="0">
                <a:solidFill>
                  <a:schemeClr val="tx1"/>
                </a:solidFill>
              </a:rPr>
              <a:t>PhD. Cand. Bardha Kika</a:t>
            </a:r>
          </a:p>
          <a:p>
            <a:pPr algn="ctr"/>
            <a:r>
              <a:rPr lang="sv-SE" sz="1000" dirty="0">
                <a:solidFill>
                  <a:schemeClr val="tx1"/>
                </a:solidFill>
              </a:rPr>
              <a:t>Bsc. Yllka Kacandolli</a:t>
            </a:r>
          </a:p>
        </p:txBody>
      </p:sp>
      <p:sp>
        <p:nvSpPr>
          <p:cNvPr id="75" name="Rectangle 74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77" name="Rectangle 76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tx1"/>
                </a:solidFill>
              </a:rPr>
              <a:t>2 h L</a:t>
            </a:r>
          </a:p>
          <a:p>
            <a:pPr algn="ctr"/>
            <a:r>
              <a:rPr lang="pt-BR" sz="1100" dirty="0">
                <a:solidFill>
                  <a:schemeClr val="tx1"/>
                </a:solidFill>
              </a:rPr>
              <a:t>1 h U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tx1"/>
                </a:solidFill>
              </a:rPr>
              <a:t>2 h L</a:t>
            </a:r>
          </a:p>
          <a:p>
            <a:pPr algn="ctr"/>
            <a:r>
              <a:rPr lang="pt-BR" sz="1100" dirty="0">
                <a:solidFill>
                  <a:schemeClr val="tx1"/>
                </a:solidFill>
              </a:rPr>
              <a:t>1 h U</a:t>
            </a:r>
          </a:p>
        </p:txBody>
      </p:sp>
      <p:sp>
        <p:nvSpPr>
          <p:cNvPr id="79" name="Rectangle 78"/>
          <p:cNvSpPr/>
          <p:nvPr/>
        </p:nvSpPr>
        <p:spPr>
          <a:xfrm>
            <a:off x="3775947" y="1812432"/>
            <a:ext cx="398574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L: AMF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U: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401/ </a:t>
            </a:r>
            <a:r>
              <a:rPr lang="en-US" sz="800" dirty="0" err="1">
                <a:solidFill>
                  <a:schemeClr val="tx1"/>
                </a:solidFill>
              </a:rPr>
              <a:t>Kabinet</a:t>
            </a:r>
            <a:r>
              <a:rPr lang="en-US" sz="800" dirty="0">
                <a:solidFill>
                  <a:schemeClr val="tx1"/>
                </a:solidFill>
              </a:rPr>
              <a:t> INF</a:t>
            </a:r>
          </a:p>
        </p:txBody>
      </p:sp>
      <p:sp>
        <p:nvSpPr>
          <p:cNvPr id="80" name="Rectangle 79"/>
          <p:cNvSpPr/>
          <p:nvPr/>
        </p:nvSpPr>
        <p:spPr>
          <a:xfrm>
            <a:off x="3778401" y="3098059"/>
            <a:ext cx="396120" cy="13324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L: AMF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U:401</a:t>
            </a:r>
          </a:p>
        </p:txBody>
      </p:sp>
      <p:sp>
        <p:nvSpPr>
          <p:cNvPr id="81" name="Rectangle 80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900" dirty="0">
                <a:solidFill>
                  <a:schemeClr val="tx1"/>
                </a:solidFill>
              </a:rPr>
              <a:t>U: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(Logo/Ergo)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 3: 13:15-14:00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 1 14:00-14:45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 2 14:45 – 15:30</a:t>
            </a:r>
          </a:p>
        </p:txBody>
      </p:sp>
      <p:sp>
        <p:nvSpPr>
          <p:cNvPr id="84" name="Rectangle 83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10:00 – 11:30 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L: 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15:00 – 16:30</a:t>
            </a:r>
          </a:p>
        </p:txBody>
      </p:sp>
      <p:sp>
        <p:nvSpPr>
          <p:cNvPr id="86" name="Rectangle 85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900" dirty="0">
                <a:solidFill>
                  <a:schemeClr val="tx1"/>
                </a:solidFill>
              </a:rPr>
              <a:t>U: 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Gr1 13:00-13:45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 2 14:00-14:45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  Gr 3 14:00-14:45</a:t>
            </a:r>
          </a:p>
        </p:txBody>
      </p:sp>
      <p:sp>
        <p:nvSpPr>
          <p:cNvPr id="87" name="Rectangle 86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900" dirty="0">
                <a:solidFill>
                  <a:schemeClr val="tx1"/>
                </a:solidFill>
              </a:rPr>
              <a:t>Gr.4 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(Java VII – Java XIII Ergo)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U:205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11:35 – 12:15</a:t>
            </a:r>
          </a:p>
        </p:txBody>
      </p:sp>
      <p:sp>
        <p:nvSpPr>
          <p:cNvPr id="90" name="Rectangle 89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9992859" y="1812432"/>
            <a:ext cx="375106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96" name="Rectangle 95"/>
          <p:cNvSpPr/>
          <p:nvPr/>
        </p:nvSpPr>
        <p:spPr>
          <a:xfrm>
            <a:off x="9995312" y="3098059"/>
            <a:ext cx="372653" cy="13324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98" name="Rectangle 97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LOGOPEDI</a:t>
            </a:r>
          </a:p>
          <a:p>
            <a:pPr algn="ctr"/>
            <a:r>
              <a:rPr lang="en-US" sz="1100" dirty="0" err="1">
                <a:solidFill>
                  <a:schemeClr val="tx1"/>
                </a:solidFill>
              </a:rPr>
              <a:t>Shkencat</a:t>
            </a:r>
            <a:r>
              <a:rPr lang="en-US" sz="1100" dirty="0">
                <a:solidFill>
                  <a:schemeClr val="tx1"/>
                </a:solidFill>
              </a:rPr>
              <a:t> e </a:t>
            </a:r>
            <a:r>
              <a:rPr lang="en-US" sz="1100" dirty="0" err="1">
                <a:solidFill>
                  <a:schemeClr val="tx1"/>
                </a:solidFill>
              </a:rPr>
              <a:t>gjuhes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1076271" y="5722649"/>
            <a:ext cx="105886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ERGOTERAPI</a:t>
            </a:r>
          </a:p>
          <a:p>
            <a:pPr algn="ctr"/>
            <a:r>
              <a:rPr lang="en-US" sz="1100" dirty="0" err="1">
                <a:solidFill>
                  <a:schemeClr val="tx1"/>
                </a:solidFill>
              </a:rPr>
              <a:t>Fushat</a:t>
            </a:r>
            <a:r>
              <a:rPr lang="en-US" sz="1100" dirty="0">
                <a:solidFill>
                  <a:schemeClr val="tx1"/>
                </a:solidFill>
              </a:rPr>
              <a:t> e </a:t>
            </a:r>
            <a:r>
              <a:rPr lang="en-US" sz="1100" dirty="0" err="1">
                <a:solidFill>
                  <a:schemeClr val="tx1"/>
                </a:solidFill>
              </a:rPr>
              <a:t>terapeutike</a:t>
            </a:r>
            <a:r>
              <a:rPr lang="en-US" sz="1100" dirty="0">
                <a:solidFill>
                  <a:schemeClr val="tx1"/>
                </a:solidFill>
              </a:rPr>
              <a:t>/</a:t>
            </a:r>
            <a:r>
              <a:rPr lang="en-US" sz="1100" dirty="0" err="1">
                <a:solidFill>
                  <a:schemeClr val="tx1"/>
                </a:solidFill>
              </a:rPr>
              <a:t>angazhimit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tx1"/>
                </a:solidFill>
              </a:rPr>
              <a:t>PhD. Cand.  Kaltrine Krasniqi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2126729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tx1"/>
                </a:solidFill>
              </a:rPr>
              <a:t>Phd.Cand. Margarita Van Dijk</a:t>
            </a:r>
          </a:p>
          <a:p>
            <a:pPr algn="ctr"/>
            <a:r>
              <a:rPr lang="en-US" sz="1000">
                <a:solidFill>
                  <a:schemeClr val="tx1"/>
                </a:solidFill>
              </a:rPr>
              <a:t>MSc.cand. Diellza Grajqevci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3088385" y="5719638"/>
            <a:ext cx="319067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O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3406424" y="4432839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2h L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3408878" y="5718465"/>
            <a:ext cx="372450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2h L  1h U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3775946" y="4432839"/>
            <a:ext cx="456357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AMF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3778401" y="5714976"/>
            <a:ext cx="396120" cy="15044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L: 301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          U: 301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4179495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5151561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6117978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7092129" y="5723227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U: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16:00-17:30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(</a:t>
            </a:r>
            <a:r>
              <a:rPr lang="en-US" sz="900" dirty="0" err="1">
                <a:solidFill>
                  <a:schemeClr val="tx1"/>
                </a:solidFill>
              </a:rPr>
              <a:t>Cdo</a:t>
            </a:r>
            <a:r>
              <a:rPr lang="en-US" sz="900" dirty="0">
                <a:solidFill>
                  <a:schemeClr val="tx1"/>
                </a:solidFill>
              </a:rPr>
              <a:t> 2 </a:t>
            </a:r>
            <a:r>
              <a:rPr lang="en-US" sz="900" dirty="0" err="1">
                <a:solidFill>
                  <a:schemeClr val="tx1"/>
                </a:solidFill>
              </a:rPr>
              <a:t>jave</a:t>
            </a:r>
            <a:r>
              <a:rPr lang="en-US" sz="9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16:00  – 17:30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8066002" y="5722004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9029602" y="5718465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900" dirty="0">
                <a:solidFill>
                  <a:prstClr val="black"/>
                </a:solidFill>
              </a:rPr>
              <a:t>L:</a:t>
            </a:r>
          </a:p>
          <a:p>
            <a:pPr lvl="0" algn="ctr"/>
            <a:r>
              <a:rPr lang="en-US" sz="900" dirty="0">
                <a:solidFill>
                  <a:prstClr val="black"/>
                </a:solidFill>
              </a:rPr>
              <a:t>02 </a:t>
            </a:r>
            <a:r>
              <a:rPr lang="en-US" sz="900" dirty="0" err="1">
                <a:solidFill>
                  <a:prstClr val="black"/>
                </a:solidFill>
              </a:rPr>
              <a:t>Nentor</a:t>
            </a:r>
            <a:endParaRPr lang="en-US" sz="900" dirty="0">
              <a:solidFill>
                <a:prstClr val="black"/>
              </a:solidFill>
            </a:endParaRPr>
          </a:p>
          <a:p>
            <a:pPr lvl="0" algn="ctr"/>
            <a:r>
              <a:rPr lang="en-US" sz="900" dirty="0">
                <a:solidFill>
                  <a:prstClr val="black"/>
                </a:solidFill>
              </a:rPr>
              <a:t>07 </a:t>
            </a:r>
            <a:r>
              <a:rPr lang="en-US" sz="900" dirty="0" err="1">
                <a:solidFill>
                  <a:prstClr val="black"/>
                </a:solidFill>
              </a:rPr>
              <a:t>Dhjetor</a:t>
            </a:r>
            <a:endParaRPr lang="en-US" sz="900" dirty="0">
              <a:solidFill>
                <a:prstClr val="black"/>
              </a:solidFill>
            </a:endParaRPr>
          </a:p>
          <a:p>
            <a:pPr lvl="0" algn="ctr"/>
            <a:r>
              <a:rPr lang="en-US" sz="900" dirty="0">
                <a:solidFill>
                  <a:prstClr val="black"/>
                </a:solidFill>
              </a:rPr>
              <a:t>09:30 – 16:00</a:t>
            </a:r>
          </a:p>
          <a:p>
            <a:pPr lvl="0" algn="ctr"/>
            <a:r>
              <a:rPr lang="en-US" sz="900" dirty="0" err="1">
                <a:solidFill>
                  <a:prstClr val="black"/>
                </a:solidFill>
              </a:rPr>
              <a:t>Bllok</a:t>
            </a:r>
            <a:r>
              <a:rPr lang="en-US" sz="900" dirty="0">
                <a:solidFill>
                  <a:prstClr val="black"/>
                </a:solidFill>
              </a:rPr>
              <a:t> </a:t>
            </a:r>
            <a:r>
              <a:rPr lang="en-US" sz="900" dirty="0" err="1">
                <a:solidFill>
                  <a:prstClr val="black"/>
                </a:solidFill>
              </a:rPr>
              <a:t>Sistem</a:t>
            </a:r>
            <a:endParaRPr lang="en-US" sz="900" dirty="0">
              <a:solidFill>
                <a:prstClr val="black"/>
              </a:solidFill>
            </a:endParaRPr>
          </a:p>
          <a:p>
            <a:pPr lvl="0" algn="ctr"/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9992859" y="4432839"/>
            <a:ext cx="375106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9995312" y="5718465"/>
            <a:ext cx="372653" cy="15044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065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8293" y="1176288"/>
            <a:ext cx="369672" cy="637033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328" y="1175398"/>
            <a:ext cx="393193" cy="6370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00" y="8334"/>
            <a:ext cx="600457" cy="7214631"/>
          </a:xfrm>
          <a:prstGeom prst="rect">
            <a:avLst/>
          </a:prstGeom>
        </p:spPr>
      </p:pic>
      <p:sp>
        <p:nvSpPr>
          <p:cNvPr id="145" name="TextBox 144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144" name="TextBox 143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67657" y="546650"/>
            <a:ext cx="332283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FBAD30"/>
                </a:solidFill>
                <a:latin typeface="Helvetica 65 Medium" panose="020B0500000000000000" pitchFamily="2" charset="0"/>
              </a:rPr>
              <a:t>SHSHT: LOGOPEDI/ERGOTERAPI </a:t>
            </a:r>
          </a:p>
          <a:p>
            <a:endParaRPr lang="en-US" sz="1500" b="1" dirty="0">
              <a:solidFill>
                <a:srgbClr val="FBAD30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40469" y="754797"/>
            <a:ext cx="6514924" cy="655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ORARI I LIGJËRATAVE DHE USHTRIMEVE PËR VITIN AKADEMIK 2024/25</a:t>
            </a:r>
            <a:r>
              <a:rPr lang="en-US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  VITI Il 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1300" dirty="0">
              <a:solidFill>
                <a:srgbClr val="FBAD30"/>
              </a:solidFill>
              <a:effectLst/>
              <a:latin typeface="Helvetica LT Std" panose="020B05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-1015104" y="5340001"/>
            <a:ext cx="348524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LOGOPEDI/ ERGOTERAPI: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 Semestri Ill-të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46" name="TextBox 45"/>
          <p:cNvSpPr txBox="1"/>
          <p:nvPr/>
        </p:nvSpPr>
        <p:spPr>
          <a:xfrm rot="16200000">
            <a:off x="9938524" y="1408250"/>
            <a:ext cx="45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ECTS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318061" y="2106968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2501" y="2004724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40534" y="4837209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3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840065" y="6339294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4</a:t>
            </a:r>
          </a:p>
        </p:txBody>
      </p:sp>
      <p:grpSp>
        <p:nvGrpSpPr>
          <p:cNvPr id="154" name="Group 153"/>
          <p:cNvGrpSpPr/>
          <p:nvPr/>
        </p:nvGrpSpPr>
        <p:grpSpPr>
          <a:xfrm>
            <a:off x="10050636" y="2091579"/>
            <a:ext cx="286185" cy="4503119"/>
            <a:chOff x="997920" y="2229544"/>
            <a:chExt cx="286185" cy="4503119"/>
          </a:xfrm>
        </p:grpSpPr>
        <p:sp>
          <p:nvSpPr>
            <p:cNvPr id="147" name="TextBox 146"/>
            <p:cNvSpPr txBox="1"/>
            <p:nvPr/>
          </p:nvSpPr>
          <p:spPr>
            <a:xfrm>
              <a:off x="1011647" y="2229544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019289" y="2930838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014083" y="3630505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1014083" y="4330172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1011647" y="5029839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997920" y="5786775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1011647" y="6486442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</p:grpSp>
      <p:sp>
        <p:nvSpPr>
          <p:cNvPr id="11" name="Rectangle 10"/>
          <p:cNvSpPr/>
          <p:nvPr/>
        </p:nvSpPr>
        <p:spPr>
          <a:xfrm>
            <a:off x="1078989" y="1812250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>
                <a:solidFill>
                  <a:schemeClr val="tx1"/>
                </a:solidFill>
              </a:rPr>
              <a:t>LOGOPEDI/ ERGOTERAPI</a:t>
            </a:r>
          </a:p>
          <a:p>
            <a:pPr algn="ctr"/>
            <a:r>
              <a:rPr lang="it-IT" sz="1100" dirty="0">
                <a:solidFill>
                  <a:schemeClr val="tx1"/>
                </a:solidFill>
              </a:rPr>
              <a:t>Praktika e bazuar ne deshmi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076271" y="3102243"/>
            <a:ext cx="105886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LOGOPEDI</a:t>
            </a:r>
          </a:p>
          <a:p>
            <a:pPr algn="ctr"/>
            <a:r>
              <a:rPr lang="en-US" sz="1100" dirty="0" err="1">
                <a:solidFill>
                  <a:schemeClr val="tx1"/>
                </a:solidFill>
              </a:rPr>
              <a:t>Arsyeshmeria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Klinike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PhD. </a:t>
            </a:r>
            <a:r>
              <a:rPr lang="en-US" sz="1050" dirty="0" err="1">
                <a:solidFill>
                  <a:schemeClr val="tx1"/>
                </a:solidFill>
              </a:rPr>
              <a:t>Shukrije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 err="1">
                <a:solidFill>
                  <a:schemeClr val="tx1"/>
                </a:solidFill>
              </a:rPr>
              <a:t>Baruti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1050" dirty="0" err="1">
                <a:solidFill>
                  <a:schemeClr val="tx1"/>
                </a:solidFill>
              </a:rPr>
              <a:t>PhD.Cand</a:t>
            </a:r>
            <a:r>
              <a:rPr lang="en-US" sz="1050" dirty="0">
                <a:solidFill>
                  <a:schemeClr val="tx1"/>
                </a:solidFill>
              </a:rPr>
              <a:t>. Elina </a:t>
            </a:r>
            <a:r>
              <a:rPr lang="en-US" sz="1050" dirty="0" err="1">
                <a:solidFill>
                  <a:schemeClr val="tx1"/>
                </a:solidFill>
              </a:rPr>
              <a:t>Morina</a:t>
            </a:r>
            <a:endParaRPr lang="en-US" sz="1050" dirty="0">
              <a:solidFill>
                <a:schemeClr val="tx1"/>
              </a:solidFill>
            </a:endParaRPr>
          </a:p>
          <a:p>
            <a:pPr algn="ctr"/>
            <a:r>
              <a:rPr lang="en-US" sz="1050" dirty="0" err="1">
                <a:solidFill>
                  <a:schemeClr val="tx1"/>
                </a:solidFill>
              </a:rPr>
              <a:t>Msc</a:t>
            </a:r>
            <a:r>
              <a:rPr lang="en-US" sz="1050" dirty="0">
                <a:solidFill>
                  <a:schemeClr val="tx1"/>
                </a:solidFill>
              </a:rPr>
              <a:t>. </a:t>
            </a:r>
            <a:r>
              <a:rPr lang="en-US" sz="1050" dirty="0" err="1">
                <a:solidFill>
                  <a:schemeClr val="tx1"/>
                </a:solidFill>
              </a:rPr>
              <a:t>Cand</a:t>
            </a:r>
            <a:r>
              <a:rPr lang="en-US" sz="1050" dirty="0">
                <a:solidFill>
                  <a:schemeClr val="tx1"/>
                </a:solidFill>
              </a:rPr>
              <a:t>. </a:t>
            </a:r>
            <a:r>
              <a:rPr lang="en-US" sz="1050" dirty="0" err="1">
                <a:solidFill>
                  <a:schemeClr val="tx1"/>
                </a:solidFill>
              </a:rPr>
              <a:t>Diellza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 err="1">
                <a:solidFill>
                  <a:schemeClr val="tx1"/>
                </a:solidFill>
              </a:rPr>
              <a:t>Grajqevci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tx1"/>
                </a:solidFill>
              </a:rPr>
              <a:t>PhD. Shukrije Baruti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77" name="Rectangle 76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2H L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1 h U 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408878" y="3098059"/>
            <a:ext cx="486266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tx1"/>
                </a:solidFill>
              </a:rPr>
              <a:t>2 h L</a:t>
            </a:r>
          </a:p>
        </p:txBody>
      </p:sp>
      <p:sp>
        <p:nvSpPr>
          <p:cNvPr id="79" name="Rectangle 78"/>
          <p:cNvSpPr/>
          <p:nvPr/>
        </p:nvSpPr>
        <p:spPr>
          <a:xfrm>
            <a:off x="3775947" y="1812432"/>
            <a:ext cx="398574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800" dirty="0">
                <a:solidFill>
                  <a:schemeClr val="tx1"/>
                </a:solidFill>
              </a:rPr>
              <a:t>L: 203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U: </a:t>
            </a:r>
            <a:r>
              <a:rPr lang="en-US" sz="800" dirty="0">
                <a:solidFill>
                  <a:schemeClr val="tx1"/>
                </a:solidFill>
              </a:rPr>
              <a:t>401</a:t>
            </a:r>
            <a:endParaRPr lang="pl-PL" sz="800" dirty="0">
              <a:solidFill>
                <a:schemeClr val="tx1"/>
              </a:solidFill>
            </a:endParaRPr>
          </a:p>
          <a:p>
            <a:pPr algn="ctr"/>
            <a:endParaRPr lang="pl-PL" sz="800" dirty="0">
              <a:solidFill>
                <a:schemeClr val="tx1"/>
              </a:solidFill>
            </a:endParaRP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Ergo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U:</a:t>
            </a:r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301</a:t>
            </a:r>
          </a:p>
        </p:txBody>
      </p:sp>
      <p:sp>
        <p:nvSpPr>
          <p:cNvPr id="80" name="Rectangle 79"/>
          <p:cNvSpPr/>
          <p:nvPr/>
        </p:nvSpPr>
        <p:spPr>
          <a:xfrm>
            <a:off x="3778401" y="3098059"/>
            <a:ext cx="396120" cy="13324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chemeClr val="tx1"/>
                </a:solidFill>
              </a:rPr>
              <a:t>L: AMF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L: 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15:30 – 17:00</a:t>
            </a:r>
          </a:p>
        </p:txBody>
      </p:sp>
      <p:sp>
        <p:nvSpPr>
          <p:cNvPr id="86" name="Rectangle 85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900" dirty="0">
                <a:solidFill>
                  <a:schemeClr val="tx1"/>
                </a:solidFill>
              </a:rPr>
              <a:t>U ( Logo):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Gr.2: 10:00 -10:45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Gr.1 11:00 -11:45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U (Ergo)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17:45- 19:15</a:t>
            </a:r>
            <a:endParaRPr lang="en-US" sz="900" dirty="0">
              <a:solidFill>
                <a:schemeClr val="tx1"/>
              </a:solidFill>
            </a:endParaRP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(</a:t>
            </a:r>
            <a:r>
              <a:rPr lang="en-US" sz="900" dirty="0" err="1">
                <a:solidFill>
                  <a:schemeClr val="tx1"/>
                </a:solidFill>
              </a:rPr>
              <a:t>Cdo</a:t>
            </a:r>
            <a:r>
              <a:rPr lang="en-US" sz="900" dirty="0">
                <a:solidFill>
                  <a:schemeClr val="tx1"/>
                </a:solidFill>
              </a:rPr>
              <a:t> 2 </a:t>
            </a:r>
            <a:r>
              <a:rPr lang="en-US" sz="900" dirty="0" err="1">
                <a:solidFill>
                  <a:schemeClr val="tx1"/>
                </a:solidFill>
              </a:rPr>
              <a:t>jave</a:t>
            </a:r>
            <a:r>
              <a:rPr lang="en-US" sz="900" dirty="0">
                <a:solidFill>
                  <a:schemeClr val="tx1"/>
                </a:solidFill>
              </a:rPr>
              <a:t>)</a:t>
            </a:r>
            <a:endParaRPr lang="pl-PL" sz="900" dirty="0">
              <a:solidFill>
                <a:schemeClr val="tx1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L: 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15:00 – 16:30</a:t>
            </a:r>
          </a:p>
        </p:txBody>
      </p:sp>
      <p:sp>
        <p:nvSpPr>
          <p:cNvPr id="89" name="Rectangle 88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9992859" y="1812432"/>
            <a:ext cx="375106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96" name="Rectangle 95"/>
          <p:cNvSpPr/>
          <p:nvPr/>
        </p:nvSpPr>
        <p:spPr>
          <a:xfrm>
            <a:off x="9995312" y="3098059"/>
            <a:ext cx="372653" cy="13324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98" name="Rectangle 97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LOGOPEDI/ </a:t>
            </a:r>
          </a:p>
          <a:p>
            <a:pPr algn="ctr"/>
            <a:r>
              <a:rPr lang="en-US" sz="1100" b="1" dirty="0">
                <a:solidFill>
                  <a:schemeClr val="tx1"/>
                </a:solidFill>
              </a:rPr>
              <a:t>ERGOTERAPI</a:t>
            </a:r>
          </a:p>
          <a:p>
            <a:pPr algn="ctr"/>
            <a:r>
              <a:rPr lang="en-US" sz="1100" dirty="0" err="1">
                <a:solidFill>
                  <a:schemeClr val="tx1"/>
                </a:solidFill>
              </a:rPr>
              <a:t>Statistike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9" name="Rectangle 98"/>
          <p:cNvSpPr/>
          <p:nvPr/>
        </p:nvSpPr>
        <p:spPr>
          <a:xfrm>
            <a:off x="1076271" y="5722649"/>
            <a:ext cx="105886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>
                <a:solidFill>
                  <a:schemeClr val="tx1"/>
                </a:solidFill>
              </a:rPr>
              <a:t>LOGOPEDI </a:t>
            </a:r>
          </a:p>
          <a:p>
            <a:pPr algn="ctr"/>
            <a:r>
              <a:rPr lang="it-IT" sz="1100" dirty="0">
                <a:solidFill>
                  <a:schemeClr val="tx1"/>
                </a:solidFill>
              </a:rPr>
              <a:t>Komunikimi alternativ dhe augmentativ`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000">
                <a:solidFill>
                  <a:schemeClr val="tx1"/>
                </a:solidFill>
              </a:rPr>
              <a:t>PhD. Cand Elina Morina</a:t>
            </a:r>
          </a:p>
          <a:p>
            <a:pPr algn="ctr"/>
            <a:r>
              <a:rPr lang="sv-SE" sz="1000">
                <a:solidFill>
                  <a:schemeClr val="tx1"/>
                </a:solidFill>
              </a:rPr>
              <a:t>Bsc.Miradije Krasniqi</a:t>
            </a:r>
            <a:endParaRPr lang="sv-SE" sz="1000" dirty="0">
              <a:solidFill>
                <a:schemeClr val="tx1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2126729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tx1"/>
                </a:solidFill>
              </a:rPr>
              <a:t>PhD. Shukrije Baruti</a:t>
            </a:r>
          </a:p>
          <a:p>
            <a:pPr algn="ctr"/>
            <a:r>
              <a:rPr lang="en-US" sz="1000">
                <a:solidFill>
                  <a:schemeClr val="tx1"/>
                </a:solidFill>
              </a:rPr>
              <a:t>Bsc. Erza Preteni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3088385" y="5719638"/>
            <a:ext cx="319067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O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3406424" y="4432839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tx1"/>
                </a:solidFill>
              </a:rPr>
              <a:t>2 h L</a:t>
            </a:r>
          </a:p>
          <a:p>
            <a:pPr algn="ctr"/>
            <a:r>
              <a:rPr lang="pt-BR" sz="1100" dirty="0">
                <a:solidFill>
                  <a:schemeClr val="tx1"/>
                </a:solidFill>
              </a:rPr>
              <a:t>1 h U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3408878" y="5718465"/>
            <a:ext cx="372450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>
                <a:solidFill>
                  <a:schemeClr val="tx1"/>
                </a:solidFill>
              </a:rPr>
              <a:t>2 h L</a:t>
            </a:r>
          </a:p>
          <a:p>
            <a:pPr algn="ctr"/>
            <a:r>
              <a:rPr lang="pt-BR" sz="1100">
                <a:solidFill>
                  <a:schemeClr val="tx1"/>
                </a:solidFill>
              </a:rPr>
              <a:t>1 h U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3775947" y="4432839"/>
            <a:ext cx="398574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303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U:</a:t>
            </a:r>
          </a:p>
          <a:p>
            <a:pPr algn="ctr"/>
            <a:r>
              <a:rPr lang="en-US" sz="800">
                <a:solidFill>
                  <a:schemeClr val="tx1"/>
                </a:solidFill>
              </a:rPr>
              <a:t>305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07" name="Rectangle 106"/>
          <p:cNvSpPr/>
          <p:nvPr/>
        </p:nvSpPr>
        <p:spPr>
          <a:xfrm>
            <a:off x="3778401" y="5714976"/>
            <a:ext cx="396120" cy="15044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L: AMF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U: 301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10:30 – 12:00 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4179495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900">
                <a:solidFill>
                  <a:schemeClr val="tx1"/>
                </a:solidFill>
              </a:rPr>
              <a:t>U:</a:t>
            </a:r>
          </a:p>
          <a:p>
            <a:pPr algn="ctr"/>
            <a:r>
              <a:rPr lang="pl-PL" sz="900">
                <a:solidFill>
                  <a:schemeClr val="tx1"/>
                </a:solidFill>
              </a:rPr>
              <a:t> Gr.2: 12:00 -12:45</a:t>
            </a:r>
          </a:p>
          <a:p>
            <a:pPr algn="ctr"/>
            <a:r>
              <a:rPr lang="pl-PL" sz="900">
                <a:solidFill>
                  <a:schemeClr val="tx1"/>
                </a:solidFill>
              </a:rPr>
              <a:t>Gr.1 13:00 -13:45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5151561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6117978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900">
                <a:solidFill>
                  <a:schemeClr val="tx1"/>
                </a:solidFill>
              </a:rPr>
              <a:t>U:</a:t>
            </a:r>
          </a:p>
          <a:p>
            <a:pPr algn="ctr"/>
            <a:r>
              <a:rPr lang="pl-PL" sz="900">
                <a:solidFill>
                  <a:schemeClr val="tx1"/>
                </a:solidFill>
              </a:rPr>
              <a:t>Gr.1: 10:00 -10:45</a:t>
            </a:r>
          </a:p>
          <a:p>
            <a:pPr algn="ctr"/>
            <a:r>
              <a:rPr lang="pl-PL" sz="900">
                <a:solidFill>
                  <a:schemeClr val="tx1"/>
                </a:solidFill>
              </a:rPr>
              <a:t>Gr.2 11:00 -11:45</a:t>
            </a:r>
            <a:endParaRPr lang="pl-PL" sz="900" dirty="0">
              <a:solidFill>
                <a:schemeClr val="tx1"/>
              </a:solidFill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7092129" y="5723227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900">
                <a:solidFill>
                  <a:schemeClr val="tx1"/>
                </a:solidFill>
              </a:rPr>
              <a:t>14:00 – 15:30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8066002" y="5722004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9029602" y="5718465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9992859" y="4432839"/>
            <a:ext cx="375106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25" name="Rectangle 124"/>
          <p:cNvSpPr/>
          <p:nvPr/>
        </p:nvSpPr>
        <p:spPr>
          <a:xfrm>
            <a:off x="9995312" y="5718465"/>
            <a:ext cx="372653" cy="15044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835967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8293" y="1176288"/>
            <a:ext cx="369672" cy="637033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328" y="1175398"/>
            <a:ext cx="393193" cy="6370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00" y="8334"/>
            <a:ext cx="600457" cy="7214631"/>
          </a:xfrm>
          <a:prstGeom prst="rect">
            <a:avLst/>
          </a:prstGeom>
        </p:spPr>
      </p:pic>
      <p:sp>
        <p:nvSpPr>
          <p:cNvPr id="145" name="TextBox 144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144" name="TextBox 143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67657" y="546827"/>
            <a:ext cx="332283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FBAD30"/>
                </a:solidFill>
                <a:latin typeface="Helvetica 65 Medium" panose="020B0500000000000000" pitchFamily="2" charset="0"/>
              </a:rPr>
              <a:t>SHSHT: LOGOPEDI/ERGOTERAPI </a:t>
            </a:r>
          </a:p>
          <a:p>
            <a:endParaRPr lang="en-US" sz="1500" b="1" dirty="0">
              <a:solidFill>
                <a:srgbClr val="FBAD30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40469" y="763010"/>
            <a:ext cx="6514924" cy="655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ORARI I LIGJËRATAVE DHE USHTRIMEVE PËR VITIN AKADEMIK 2024/25</a:t>
            </a:r>
            <a:r>
              <a:rPr lang="en-US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  VITI Il 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1300" dirty="0">
              <a:solidFill>
                <a:srgbClr val="FBAD30"/>
              </a:solidFill>
              <a:effectLst/>
              <a:latin typeface="Helvetica LT Std" panose="020B05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-1015104" y="5340001"/>
            <a:ext cx="348524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LOGOPEDI/ ERGOTERAPI: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 Semestri Ill-të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46" name="TextBox 45"/>
          <p:cNvSpPr txBox="1"/>
          <p:nvPr/>
        </p:nvSpPr>
        <p:spPr>
          <a:xfrm rot="16200000">
            <a:off x="9938524" y="1408250"/>
            <a:ext cx="45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ECTS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318061" y="2106968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5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6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65391" y="447695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7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848823" y="593984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8</a:t>
            </a:r>
          </a:p>
        </p:txBody>
      </p:sp>
      <p:grpSp>
        <p:nvGrpSpPr>
          <p:cNvPr id="154" name="Group 153"/>
          <p:cNvGrpSpPr/>
          <p:nvPr/>
        </p:nvGrpSpPr>
        <p:grpSpPr>
          <a:xfrm>
            <a:off x="10050636" y="2091579"/>
            <a:ext cx="286185" cy="4503119"/>
            <a:chOff x="997920" y="2229544"/>
            <a:chExt cx="286185" cy="4503119"/>
          </a:xfrm>
        </p:grpSpPr>
        <p:sp>
          <p:nvSpPr>
            <p:cNvPr id="147" name="TextBox 146"/>
            <p:cNvSpPr txBox="1"/>
            <p:nvPr/>
          </p:nvSpPr>
          <p:spPr>
            <a:xfrm>
              <a:off x="1011647" y="2229544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019289" y="2930838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014083" y="3630505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1014083" y="4330172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1011647" y="5029839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997920" y="5786775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1011647" y="6486442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</p:grpSp>
      <p:sp>
        <p:nvSpPr>
          <p:cNvPr id="11" name="Rectangle 10"/>
          <p:cNvSpPr/>
          <p:nvPr/>
        </p:nvSpPr>
        <p:spPr>
          <a:xfrm>
            <a:off x="1078989" y="1812250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>
                <a:solidFill>
                  <a:schemeClr val="tx1"/>
                </a:solidFill>
              </a:rPr>
              <a:t>LOGOPEDI</a:t>
            </a:r>
          </a:p>
          <a:p>
            <a:pPr algn="ctr"/>
            <a:r>
              <a:rPr lang="it-IT" sz="1100" dirty="0">
                <a:solidFill>
                  <a:schemeClr val="tx1"/>
                </a:solidFill>
              </a:rPr>
              <a:t>Crregullimet e gjuhes dhe metodat e trajtimit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076271" y="3102243"/>
            <a:ext cx="105886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LOGOPEDI</a:t>
            </a:r>
          </a:p>
          <a:p>
            <a:pPr algn="ctr"/>
            <a:r>
              <a:rPr lang="en-US" sz="1100" dirty="0" err="1">
                <a:solidFill>
                  <a:schemeClr val="tx1"/>
                </a:solidFill>
              </a:rPr>
              <a:t>Praktika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Klinike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PhD. </a:t>
            </a:r>
            <a:r>
              <a:rPr lang="en-US" sz="1000" dirty="0" err="1">
                <a:solidFill>
                  <a:schemeClr val="tx1"/>
                </a:solidFill>
              </a:rPr>
              <a:t>Mulaim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Kacka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PhD. Cand. Miranda </a:t>
            </a:r>
            <a:r>
              <a:rPr lang="en-US" sz="1000" dirty="0" err="1">
                <a:solidFill>
                  <a:schemeClr val="tx1"/>
                </a:solidFill>
              </a:rPr>
              <a:t>Baruti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tx1"/>
                </a:solidFill>
              </a:rPr>
              <a:t>Msc. Donjete Muji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O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tx1"/>
                </a:solidFill>
              </a:rPr>
              <a:t>2 h L</a:t>
            </a:r>
          </a:p>
          <a:p>
            <a:pPr algn="ctr"/>
            <a:r>
              <a:rPr lang="pt-BR" sz="1100" dirty="0">
                <a:solidFill>
                  <a:schemeClr val="tx1"/>
                </a:solidFill>
              </a:rPr>
              <a:t>1 h U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10h P </a:t>
            </a:r>
          </a:p>
        </p:txBody>
      </p:sp>
      <p:sp>
        <p:nvSpPr>
          <p:cNvPr id="79" name="Rectangle 78"/>
          <p:cNvSpPr/>
          <p:nvPr/>
        </p:nvSpPr>
        <p:spPr>
          <a:xfrm>
            <a:off x="3775947" y="1812432"/>
            <a:ext cx="398574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L: 203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U: 301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3778401" y="3098059"/>
            <a:ext cx="396120" cy="13324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900">
                <a:solidFill>
                  <a:schemeClr val="tx1"/>
                </a:solidFill>
              </a:rPr>
              <a:t>U:</a:t>
            </a:r>
          </a:p>
          <a:p>
            <a:pPr algn="ctr"/>
            <a:r>
              <a:rPr lang="pl-PL" sz="900">
                <a:solidFill>
                  <a:schemeClr val="tx1"/>
                </a:solidFill>
              </a:rPr>
              <a:t> Gr.1: 12:00 -12:45</a:t>
            </a:r>
          </a:p>
          <a:p>
            <a:pPr algn="ctr"/>
            <a:r>
              <a:rPr lang="pl-PL" sz="900">
                <a:solidFill>
                  <a:schemeClr val="tx1"/>
                </a:solidFill>
              </a:rPr>
              <a:t>Gr.2 13:00 -13:45</a:t>
            </a:r>
            <a:endParaRPr lang="pl-PL" sz="900" dirty="0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61034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L: 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13:30 – 15:00</a:t>
            </a:r>
          </a:p>
        </p:txBody>
      </p:sp>
      <p:sp>
        <p:nvSpPr>
          <p:cNvPr id="86" name="Rectangle 85"/>
          <p:cNvSpPr/>
          <p:nvPr/>
        </p:nvSpPr>
        <p:spPr>
          <a:xfrm>
            <a:off x="5145370" y="3113605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Gr.1: 8:00-12:00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Gr.2: 12:00-16:00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(Ne </a:t>
            </a:r>
            <a:r>
              <a:rPr lang="en-US" sz="900" dirty="0" err="1">
                <a:solidFill>
                  <a:schemeClr val="tx1"/>
                </a:solidFill>
              </a:rPr>
              <a:t>institucione</a:t>
            </a:r>
            <a:r>
              <a:rPr lang="en-US" sz="900" dirty="0">
                <a:solidFill>
                  <a:schemeClr val="tx1"/>
                </a:solidFill>
              </a:rPr>
              <a:t> </a:t>
            </a:r>
            <a:r>
              <a:rPr lang="en-US" sz="900" dirty="0" err="1">
                <a:solidFill>
                  <a:schemeClr val="tx1"/>
                </a:solidFill>
              </a:rPr>
              <a:t>te</a:t>
            </a:r>
            <a:r>
              <a:rPr lang="en-US" sz="900" dirty="0">
                <a:solidFill>
                  <a:schemeClr val="tx1"/>
                </a:solidFill>
              </a:rPr>
              <a:t> </a:t>
            </a:r>
            <a:r>
              <a:rPr lang="en-US" sz="900" dirty="0" err="1">
                <a:solidFill>
                  <a:schemeClr val="tx1"/>
                </a:solidFill>
              </a:rPr>
              <a:t>jashtme</a:t>
            </a:r>
            <a:r>
              <a:rPr lang="en-US" sz="9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87" name="Rectangle 86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Gr.1: 8:00-12:00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Gr.2: 12:00-16:00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(Ne </a:t>
            </a:r>
            <a:r>
              <a:rPr lang="en-US" sz="900" dirty="0" err="1">
                <a:solidFill>
                  <a:schemeClr val="tx1"/>
                </a:solidFill>
              </a:rPr>
              <a:t>institucione</a:t>
            </a:r>
            <a:r>
              <a:rPr lang="en-US" sz="900" dirty="0">
                <a:solidFill>
                  <a:schemeClr val="tx1"/>
                </a:solidFill>
              </a:rPr>
              <a:t> </a:t>
            </a:r>
            <a:r>
              <a:rPr lang="en-US" sz="900" dirty="0" err="1">
                <a:solidFill>
                  <a:schemeClr val="tx1"/>
                </a:solidFill>
              </a:rPr>
              <a:t>te</a:t>
            </a:r>
            <a:r>
              <a:rPr lang="en-US" sz="900" dirty="0">
                <a:solidFill>
                  <a:schemeClr val="tx1"/>
                </a:solidFill>
              </a:rPr>
              <a:t> </a:t>
            </a:r>
            <a:r>
              <a:rPr lang="en-US" sz="900" dirty="0" err="1">
                <a:solidFill>
                  <a:schemeClr val="tx1"/>
                </a:solidFill>
              </a:rPr>
              <a:t>jashtme</a:t>
            </a:r>
            <a:r>
              <a:rPr lang="en-US" sz="9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91" name="Rectangle 90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9992859" y="1812432"/>
            <a:ext cx="375106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96" name="Rectangle 95"/>
          <p:cNvSpPr/>
          <p:nvPr/>
        </p:nvSpPr>
        <p:spPr>
          <a:xfrm>
            <a:off x="9995312" y="3098059"/>
            <a:ext cx="372653" cy="13324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98" name="Rectangle 97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chemeClr val="tx1"/>
                </a:solidFill>
              </a:rPr>
              <a:t>ERGOTERAPI</a:t>
            </a:r>
          </a:p>
          <a:p>
            <a:pPr algn="ctr"/>
            <a:r>
              <a:rPr lang="en-US" sz="1050" dirty="0" err="1">
                <a:solidFill>
                  <a:schemeClr val="tx1"/>
                </a:solidFill>
              </a:rPr>
              <a:t>Trajtimi</a:t>
            </a:r>
            <a:r>
              <a:rPr lang="en-US" sz="1050" dirty="0">
                <a:solidFill>
                  <a:schemeClr val="tx1"/>
                </a:solidFill>
              </a:rPr>
              <a:t> OT 1: </a:t>
            </a:r>
            <a:r>
              <a:rPr lang="en-US" sz="1050" dirty="0" err="1">
                <a:solidFill>
                  <a:schemeClr val="tx1"/>
                </a:solidFill>
              </a:rPr>
              <a:t>Trajtimi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 err="1">
                <a:solidFill>
                  <a:schemeClr val="tx1"/>
                </a:solidFill>
              </a:rPr>
              <a:t>neurozhvillimor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 err="1">
                <a:solidFill>
                  <a:schemeClr val="tx1"/>
                </a:solidFill>
              </a:rPr>
              <a:t>dhe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 err="1">
                <a:solidFill>
                  <a:schemeClr val="tx1"/>
                </a:solidFill>
              </a:rPr>
              <a:t>korniza</a:t>
            </a:r>
            <a:r>
              <a:rPr lang="en-US" sz="1050" dirty="0">
                <a:solidFill>
                  <a:schemeClr val="tx1"/>
                </a:solidFill>
              </a:rPr>
              <a:t> e </a:t>
            </a:r>
            <a:r>
              <a:rPr lang="en-US" sz="1050" dirty="0" err="1">
                <a:solidFill>
                  <a:schemeClr val="tx1"/>
                </a:solidFill>
              </a:rPr>
              <a:t>integrimit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 err="1">
                <a:solidFill>
                  <a:schemeClr val="tx1"/>
                </a:solidFill>
              </a:rPr>
              <a:t>ndijor</a:t>
            </a:r>
            <a:r>
              <a:rPr lang="en-US" sz="1050" dirty="0">
                <a:solidFill>
                  <a:schemeClr val="tx1"/>
                </a:solidFill>
              </a:rPr>
              <a:t> e references</a:t>
            </a:r>
          </a:p>
        </p:txBody>
      </p:sp>
      <p:sp>
        <p:nvSpPr>
          <p:cNvPr id="99" name="Rectangle 98"/>
          <p:cNvSpPr/>
          <p:nvPr/>
        </p:nvSpPr>
        <p:spPr>
          <a:xfrm>
            <a:off x="1076271" y="5722649"/>
            <a:ext cx="105886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ERGOTERAPI</a:t>
            </a:r>
          </a:p>
          <a:p>
            <a:pPr algn="ctr"/>
            <a:r>
              <a:rPr lang="en-US" sz="1100" dirty="0" err="1">
                <a:solidFill>
                  <a:schemeClr val="tx1"/>
                </a:solidFill>
              </a:rPr>
              <a:t>Trajtimi</a:t>
            </a:r>
            <a:r>
              <a:rPr lang="en-US" sz="1100" dirty="0">
                <a:solidFill>
                  <a:schemeClr val="tx1"/>
                </a:solidFill>
              </a:rPr>
              <a:t> OT II: </a:t>
            </a:r>
            <a:r>
              <a:rPr lang="en-US" sz="1100" dirty="0" err="1">
                <a:solidFill>
                  <a:schemeClr val="tx1"/>
                </a:solidFill>
              </a:rPr>
              <a:t>Kornizat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psikosociale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të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referencës</a:t>
            </a:r>
            <a:r>
              <a:rPr lang="en-US" sz="1100" dirty="0">
                <a:solidFill>
                  <a:schemeClr val="tx1"/>
                </a:solidFill>
              </a:rPr>
              <a:t>: </a:t>
            </a:r>
            <a:r>
              <a:rPr lang="en-US" sz="1100" dirty="0" err="1">
                <a:solidFill>
                  <a:schemeClr val="tx1"/>
                </a:solidFill>
              </a:rPr>
              <a:t>Shëndeti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Mendor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tx1"/>
                </a:solidFill>
              </a:rPr>
              <a:t>OTD. Dianna Ullrich</a:t>
            </a:r>
          </a:p>
          <a:p>
            <a:pPr algn="ctr"/>
            <a:r>
              <a:rPr lang="en-US" sz="1000">
                <a:solidFill>
                  <a:schemeClr val="tx1"/>
                </a:solidFill>
              </a:rPr>
              <a:t>MSc. Resmije Sopa</a:t>
            </a:r>
          </a:p>
          <a:p>
            <a:pPr algn="ctr"/>
            <a:r>
              <a:rPr lang="en-US" sz="1000">
                <a:solidFill>
                  <a:schemeClr val="tx1"/>
                </a:solidFill>
              </a:rPr>
              <a:t> 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2126729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OTD. Dianna Ullrich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MSc.Cand</a:t>
            </a:r>
            <a:r>
              <a:rPr lang="en-US" sz="1000" dirty="0">
                <a:solidFill>
                  <a:schemeClr val="tx1"/>
                </a:solidFill>
              </a:rPr>
              <a:t>. </a:t>
            </a:r>
            <a:r>
              <a:rPr lang="en-US" sz="1000" dirty="0" err="1">
                <a:solidFill>
                  <a:schemeClr val="tx1"/>
                </a:solidFill>
              </a:rPr>
              <a:t>Diellza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Grajqevci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O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3088385" y="5719638"/>
            <a:ext cx="319067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3406424" y="4432839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chemeClr val="tx1"/>
                </a:solidFill>
              </a:rPr>
              <a:t>2h L</a:t>
            </a:r>
          </a:p>
          <a:p>
            <a:pPr algn="ctr"/>
            <a:r>
              <a:rPr lang="en-US" sz="1100">
                <a:solidFill>
                  <a:schemeClr val="tx1"/>
                </a:solidFill>
              </a:rPr>
              <a:t>1h U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3408878" y="5718465"/>
            <a:ext cx="372450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chemeClr val="tx1"/>
                </a:solidFill>
              </a:rPr>
              <a:t>2h L 1h U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3775947" y="4432839"/>
            <a:ext cx="398574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800" dirty="0">
                <a:solidFill>
                  <a:schemeClr val="tx1"/>
                </a:solidFill>
              </a:rPr>
              <a:t>L: 203 301/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401</a:t>
            </a:r>
            <a:endParaRPr lang="en-US" sz="800" dirty="0">
              <a:solidFill>
                <a:schemeClr val="tx1"/>
              </a:solidFill>
            </a:endParaRPr>
          </a:p>
          <a:p>
            <a:pPr algn="ctr"/>
            <a:endParaRPr lang="pl-PL" sz="800" dirty="0">
              <a:solidFill>
                <a:schemeClr val="tx1"/>
              </a:solidFill>
            </a:endParaRP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U: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304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3778401" y="5714976"/>
            <a:ext cx="396120" cy="15044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203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U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304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13:00-18:00 </a:t>
            </a:r>
            <a:r>
              <a:rPr lang="en-US" sz="900" dirty="0" err="1">
                <a:solidFill>
                  <a:schemeClr val="tx1"/>
                </a:solidFill>
              </a:rPr>
              <a:t>Bllok</a:t>
            </a:r>
            <a:r>
              <a:rPr lang="en-US" sz="900" dirty="0">
                <a:solidFill>
                  <a:schemeClr val="tx1"/>
                </a:solidFill>
              </a:rPr>
              <a:t> </a:t>
            </a:r>
            <a:r>
              <a:rPr lang="en-US" sz="900" dirty="0" err="1">
                <a:solidFill>
                  <a:schemeClr val="tx1"/>
                </a:solidFill>
              </a:rPr>
              <a:t>sistem</a:t>
            </a:r>
            <a:endParaRPr lang="en-US" sz="900" dirty="0">
              <a:solidFill>
                <a:schemeClr val="tx1"/>
              </a:solidFill>
            </a:endParaRP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04, 05, 06, 08 </a:t>
            </a:r>
            <a:r>
              <a:rPr lang="en-US" sz="900" dirty="0" err="1">
                <a:solidFill>
                  <a:schemeClr val="tx1"/>
                </a:solidFill>
              </a:rPr>
              <a:t>Nentor</a:t>
            </a:r>
            <a:r>
              <a:rPr lang="en-US" sz="9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900" dirty="0" err="1">
                <a:solidFill>
                  <a:schemeClr val="tx1"/>
                </a:solidFill>
              </a:rPr>
              <a:t>Salla</a:t>
            </a:r>
            <a:r>
              <a:rPr lang="en-US" sz="900" dirty="0">
                <a:solidFill>
                  <a:schemeClr val="tx1"/>
                </a:solidFill>
              </a:rPr>
              <a:t> 203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4179495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13:00-18:00</a:t>
            </a:r>
          </a:p>
          <a:p>
            <a:pPr algn="ctr"/>
            <a:r>
              <a:rPr lang="en-US" sz="900" dirty="0" err="1">
                <a:solidFill>
                  <a:schemeClr val="tx1"/>
                </a:solidFill>
              </a:rPr>
              <a:t>Bllok</a:t>
            </a:r>
            <a:r>
              <a:rPr lang="en-US" sz="900" dirty="0">
                <a:solidFill>
                  <a:schemeClr val="tx1"/>
                </a:solidFill>
              </a:rPr>
              <a:t> </a:t>
            </a:r>
            <a:r>
              <a:rPr lang="en-US" sz="900" dirty="0" err="1">
                <a:solidFill>
                  <a:schemeClr val="tx1"/>
                </a:solidFill>
              </a:rPr>
              <a:t>sistem</a:t>
            </a:r>
            <a:endParaRPr lang="en-US" sz="900" dirty="0">
              <a:solidFill>
                <a:schemeClr val="tx1"/>
              </a:solidFill>
            </a:endParaRP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11,12,13,15 </a:t>
            </a:r>
            <a:r>
              <a:rPr lang="en-US" sz="900" dirty="0" err="1">
                <a:solidFill>
                  <a:schemeClr val="tx1"/>
                </a:solidFill>
              </a:rPr>
              <a:t>Nentor</a:t>
            </a:r>
            <a:r>
              <a:rPr lang="en-US" sz="9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900" dirty="0" err="1">
                <a:solidFill>
                  <a:schemeClr val="tx1"/>
                </a:solidFill>
              </a:rPr>
              <a:t>Salla</a:t>
            </a:r>
            <a:r>
              <a:rPr lang="en-US" sz="900" dirty="0">
                <a:solidFill>
                  <a:schemeClr val="tx1"/>
                </a:solidFill>
              </a:rPr>
              <a:t> 203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U: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16:00-16:45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900" dirty="0">
                <a:solidFill>
                  <a:prstClr val="black"/>
                </a:solidFill>
              </a:rPr>
              <a:t>L:</a:t>
            </a:r>
          </a:p>
          <a:p>
            <a:pPr lvl="0" algn="ctr"/>
            <a:r>
              <a:rPr lang="en-US" sz="900" dirty="0">
                <a:solidFill>
                  <a:prstClr val="black"/>
                </a:solidFill>
              </a:rPr>
              <a:t>13:00-18:00 </a:t>
            </a:r>
            <a:r>
              <a:rPr lang="en-US" sz="900" dirty="0" err="1">
                <a:solidFill>
                  <a:prstClr val="black"/>
                </a:solidFill>
              </a:rPr>
              <a:t>Bllok</a:t>
            </a:r>
            <a:r>
              <a:rPr lang="en-US" sz="900" dirty="0">
                <a:solidFill>
                  <a:prstClr val="black"/>
                </a:solidFill>
              </a:rPr>
              <a:t> </a:t>
            </a:r>
            <a:r>
              <a:rPr lang="en-US" sz="900" dirty="0" err="1">
                <a:solidFill>
                  <a:prstClr val="black"/>
                </a:solidFill>
              </a:rPr>
              <a:t>sistem</a:t>
            </a:r>
            <a:endParaRPr lang="en-US" sz="900" dirty="0">
              <a:solidFill>
                <a:prstClr val="black"/>
              </a:solidFill>
            </a:endParaRPr>
          </a:p>
          <a:p>
            <a:pPr lvl="0" algn="ctr"/>
            <a:r>
              <a:rPr lang="en-US" sz="900" dirty="0">
                <a:solidFill>
                  <a:prstClr val="black"/>
                </a:solidFill>
              </a:rPr>
              <a:t>04, 05, 06, 08 </a:t>
            </a:r>
            <a:r>
              <a:rPr lang="en-US" sz="900" dirty="0" err="1">
                <a:solidFill>
                  <a:prstClr val="black"/>
                </a:solidFill>
              </a:rPr>
              <a:t>Nentor</a:t>
            </a:r>
            <a:r>
              <a:rPr lang="en-US" sz="900" dirty="0">
                <a:solidFill>
                  <a:prstClr val="black"/>
                </a:solidFill>
              </a:rPr>
              <a:t> </a:t>
            </a:r>
          </a:p>
          <a:p>
            <a:pPr lvl="0" algn="ctr"/>
            <a:r>
              <a:rPr lang="en-US" sz="900" dirty="0" err="1">
                <a:solidFill>
                  <a:prstClr val="black"/>
                </a:solidFill>
              </a:rPr>
              <a:t>Salla</a:t>
            </a:r>
            <a:r>
              <a:rPr lang="en-US" sz="900" dirty="0">
                <a:solidFill>
                  <a:prstClr val="black"/>
                </a:solidFill>
              </a:rPr>
              <a:t> 203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5151561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900">
                <a:solidFill>
                  <a:schemeClr val="tx1"/>
                </a:solidFill>
              </a:rPr>
              <a:t>13:00-18:00</a:t>
            </a:r>
          </a:p>
          <a:p>
            <a:pPr algn="ctr"/>
            <a:r>
              <a:rPr lang="en-US" sz="900">
                <a:solidFill>
                  <a:schemeClr val="tx1"/>
                </a:solidFill>
              </a:rPr>
              <a:t>Bllok sistem</a:t>
            </a:r>
          </a:p>
          <a:p>
            <a:pPr algn="ctr"/>
            <a:r>
              <a:rPr lang="en-US" sz="900">
                <a:solidFill>
                  <a:schemeClr val="tx1"/>
                </a:solidFill>
              </a:rPr>
              <a:t>11,12,13,15 Nentor </a:t>
            </a:r>
          </a:p>
          <a:p>
            <a:pPr algn="ctr"/>
            <a:r>
              <a:rPr lang="en-US" sz="900">
                <a:solidFill>
                  <a:schemeClr val="tx1"/>
                </a:solidFill>
              </a:rPr>
              <a:t>Salla203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900" dirty="0">
                <a:solidFill>
                  <a:prstClr val="black"/>
                </a:solidFill>
              </a:rPr>
              <a:t>L:</a:t>
            </a:r>
          </a:p>
          <a:p>
            <a:pPr lvl="0" algn="ctr"/>
            <a:r>
              <a:rPr lang="en-US" sz="900" dirty="0">
                <a:solidFill>
                  <a:prstClr val="black"/>
                </a:solidFill>
              </a:rPr>
              <a:t>13:00-18:00 </a:t>
            </a:r>
            <a:r>
              <a:rPr lang="en-US" sz="900" dirty="0" err="1">
                <a:solidFill>
                  <a:prstClr val="black"/>
                </a:solidFill>
              </a:rPr>
              <a:t>Bllok</a:t>
            </a:r>
            <a:r>
              <a:rPr lang="en-US" sz="900" dirty="0">
                <a:solidFill>
                  <a:prstClr val="black"/>
                </a:solidFill>
              </a:rPr>
              <a:t> </a:t>
            </a:r>
            <a:r>
              <a:rPr lang="en-US" sz="900" dirty="0" err="1">
                <a:solidFill>
                  <a:prstClr val="black"/>
                </a:solidFill>
              </a:rPr>
              <a:t>sistem</a:t>
            </a:r>
            <a:endParaRPr lang="en-US" sz="900" dirty="0">
              <a:solidFill>
                <a:prstClr val="black"/>
              </a:solidFill>
            </a:endParaRPr>
          </a:p>
          <a:p>
            <a:pPr lvl="0" algn="ctr"/>
            <a:r>
              <a:rPr lang="en-US" sz="900" dirty="0">
                <a:solidFill>
                  <a:prstClr val="black"/>
                </a:solidFill>
              </a:rPr>
              <a:t>04, 05, 06, 08 </a:t>
            </a:r>
            <a:r>
              <a:rPr lang="en-US" sz="900" dirty="0" err="1">
                <a:solidFill>
                  <a:prstClr val="black"/>
                </a:solidFill>
              </a:rPr>
              <a:t>Nentor</a:t>
            </a:r>
            <a:r>
              <a:rPr lang="en-US" sz="900" dirty="0">
                <a:solidFill>
                  <a:prstClr val="black"/>
                </a:solidFill>
              </a:rPr>
              <a:t> </a:t>
            </a:r>
          </a:p>
          <a:p>
            <a:pPr lvl="0" algn="ctr"/>
            <a:r>
              <a:rPr lang="en-US" sz="900" dirty="0" err="1">
                <a:solidFill>
                  <a:prstClr val="black"/>
                </a:solidFill>
              </a:rPr>
              <a:t>Salla</a:t>
            </a:r>
            <a:r>
              <a:rPr lang="en-US" sz="900" dirty="0">
                <a:solidFill>
                  <a:prstClr val="black"/>
                </a:solidFill>
              </a:rPr>
              <a:t> 203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6117978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900">
                <a:solidFill>
                  <a:schemeClr val="tx1"/>
                </a:solidFill>
              </a:rPr>
              <a:t>13:00-18:00</a:t>
            </a:r>
          </a:p>
          <a:p>
            <a:pPr algn="ctr"/>
            <a:r>
              <a:rPr lang="en-US" sz="900">
                <a:solidFill>
                  <a:schemeClr val="tx1"/>
                </a:solidFill>
              </a:rPr>
              <a:t>Bllok sistem</a:t>
            </a:r>
          </a:p>
          <a:p>
            <a:pPr algn="ctr"/>
            <a:r>
              <a:rPr lang="en-US" sz="900">
                <a:solidFill>
                  <a:schemeClr val="tx1"/>
                </a:solidFill>
              </a:rPr>
              <a:t>11,12,13,15 Nentor </a:t>
            </a:r>
          </a:p>
          <a:p>
            <a:pPr algn="ctr"/>
            <a:r>
              <a:rPr lang="en-US" sz="900">
                <a:solidFill>
                  <a:schemeClr val="tx1"/>
                </a:solidFill>
              </a:rPr>
              <a:t>Salla 301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900" dirty="0">
                <a:solidFill>
                  <a:prstClr val="black"/>
                </a:solidFill>
              </a:rPr>
              <a:t>U:</a:t>
            </a:r>
          </a:p>
          <a:p>
            <a:pPr lvl="0" algn="ctr"/>
            <a:r>
              <a:rPr lang="en-US" sz="900" dirty="0">
                <a:solidFill>
                  <a:prstClr val="black"/>
                </a:solidFill>
              </a:rPr>
              <a:t>13:00-13:45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7092129" y="5723227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900" dirty="0">
                <a:solidFill>
                  <a:prstClr val="black"/>
                </a:solidFill>
              </a:rPr>
              <a:t>L:</a:t>
            </a:r>
          </a:p>
          <a:p>
            <a:pPr lvl="0" algn="ctr"/>
            <a:r>
              <a:rPr lang="en-US" sz="900" dirty="0">
                <a:solidFill>
                  <a:prstClr val="black"/>
                </a:solidFill>
              </a:rPr>
              <a:t>13:00-18:00 </a:t>
            </a:r>
            <a:r>
              <a:rPr lang="en-US" sz="900" dirty="0" err="1">
                <a:solidFill>
                  <a:prstClr val="black"/>
                </a:solidFill>
              </a:rPr>
              <a:t>Bllok</a:t>
            </a:r>
            <a:r>
              <a:rPr lang="en-US" sz="900" dirty="0">
                <a:solidFill>
                  <a:prstClr val="black"/>
                </a:solidFill>
              </a:rPr>
              <a:t> </a:t>
            </a:r>
            <a:r>
              <a:rPr lang="en-US" sz="900" dirty="0" err="1">
                <a:solidFill>
                  <a:prstClr val="black"/>
                </a:solidFill>
              </a:rPr>
              <a:t>sistem</a:t>
            </a:r>
            <a:endParaRPr lang="en-US" sz="900" dirty="0">
              <a:solidFill>
                <a:prstClr val="black"/>
              </a:solidFill>
            </a:endParaRPr>
          </a:p>
          <a:p>
            <a:pPr lvl="0" algn="ctr"/>
            <a:r>
              <a:rPr lang="en-US" sz="900" dirty="0">
                <a:solidFill>
                  <a:prstClr val="black"/>
                </a:solidFill>
              </a:rPr>
              <a:t>04, 05, 06, 08 </a:t>
            </a:r>
            <a:r>
              <a:rPr lang="en-US" sz="900" dirty="0" err="1">
                <a:solidFill>
                  <a:prstClr val="black"/>
                </a:solidFill>
              </a:rPr>
              <a:t>Nentor</a:t>
            </a:r>
            <a:r>
              <a:rPr lang="en-US" sz="900" dirty="0">
                <a:solidFill>
                  <a:prstClr val="black"/>
                </a:solidFill>
              </a:rPr>
              <a:t> </a:t>
            </a:r>
          </a:p>
          <a:p>
            <a:pPr lvl="0" algn="ctr"/>
            <a:r>
              <a:rPr lang="en-US" sz="900" dirty="0" err="1">
                <a:solidFill>
                  <a:prstClr val="black"/>
                </a:solidFill>
              </a:rPr>
              <a:t>Salla</a:t>
            </a:r>
            <a:r>
              <a:rPr lang="en-US" sz="900" dirty="0">
                <a:solidFill>
                  <a:prstClr val="black"/>
                </a:solidFill>
              </a:rPr>
              <a:t> 203</a:t>
            </a:r>
          </a:p>
        </p:txBody>
      </p:sp>
      <p:sp>
        <p:nvSpPr>
          <p:cNvPr id="118" name="Rectangle 117"/>
          <p:cNvSpPr/>
          <p:nvPr/>
        </p:nvSpPr>
        <p:spPr>
          <a:xfrm>
            <a:off x="8066002" y="5722004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13:00-18:00</a:t>
            </a:r>
          </a:p>
          <a:p>
            <a:pPr algn="ctr"/>
            <a:r>
              <a:rPr lang="en-US" sz="900" dirty="0" err="1">
                <a:solidFill>
                  <a:schemeClr val="tx1"/>
                </a:solidFill>
              </a:rPr>
              <a:t>Bllok</a:t>
            </a:r>
            <a:r>
              <a:rPr lang="en-US" sz="900" dirty="0">
                <a:solidFill>
                  <a:schemeClr val="tx1"/>
                </a:solidFill>
              </a:rPr>
              <a:t> </a:t>
            </a:r>
            <a:r>
              <a:rPr lang="en-US" sz="900" dirty="0" err="1">
                <a:solidFill>
                  <a:schemeClr val="tx1"/>
                </a:solidFill>
              </a:rPr>
              <a:t>sistem</a:t>
            </a:r>
            <a:r>
              <a:rPr lang="en-US" sz="900" dirty="0">
                <a:solidFill>
                  <a:schemeClr val="tx1"/>
                </a:solidFill>
              </a:rPr>
              <a:t> 11,12,13,15 </a:t>
            </a:r>
            <a:r>
              <a:rPr lang="en-US" sz="900" dirty="0" err="1">
                <a:solidFill>
                  <a:schemeClr val="tx1"/>
                </a:solidFill>
              </a:rPr>
              <a:t>Nentor</a:t>
            </a:r>
            <a:r>
              <a:rPr lang="en-US" sz="9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900" dirty="0" err="1">
                <a:solidFill>
                  <a:schemeClr val="tx1"/>
                </a:solidFill>
              </a:rPr>
              <a:t>Salla</a:t>
            </a:r>
            <a:r>
              <a:rPr lang="en-US" sz="900" dirty="0">
                <a:solidFill>
                  <a:schemeClr val="tx1"/>
                </a:solidFill>
              </a:rPr>
              <a:t> 401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9029602" y="5718465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9992859" y="4432839"/>
            <a:ext cx="375106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9995312" y="5718465"/>
            <a:ext cx="372653" cy="15044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812457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8293" y="1176288"/>
            <a:ext cx="369672" cy="637033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328" y="1175398"/>
            <a:ext cx="393193" cy="6370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00" y="8334"/>
            <a:ext cx="600457" cy="7214631"/>
          </a:xfrm>
          <a:prstGeom prst="rect">
            <a:avLst/>
          </a:prstGeom>
        </p:spPr>
      </p:pic>
      <p:sp>
        <p:nvSpPr>
          <p:cNvPr id="145" name="TextBox 144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144" name="TextBox 143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15612" y="570566"/>
            <a:ext cx="332283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FBAD30"/>
                </a:solidFill>
                <a:latin typeface="Helvetica 65 Medium" panose="020B0500000000000000" pitchFamily="2" charset="0"/>
              </a:rPr>
              <a:t>SHSHT: LOGOPEDI/ERGOTERAPI </a:t>
            </a:r>
          </a:p>
          <a:p>
            <a:endParaRPr lang="en-US" sz="1500" b="1" dirty="0">
              <a:solidFill>
                <a:srgbClr val="FBAD30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03492" y="764918"/>
            <a:ext cx="6514924" cy="655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ORARI I LIGJËRATAVE DHE USHTRIMEVE PËR VITIN AKADEMIK 2024/25</a:t>
            </a:r>
            <a:r>
              <a:rPr lang="en-US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  VITI Il 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1300" dirty="0">
              <a:solidFill>
                <a:srgbClr val="FBAD30"/>
              </a:solidFill>
              <a:effectLst/>
              <a:latin typeface="Helvetica LT Std" panose="020B05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-1015104" y="5340001"/>
            <a:ext cx="348524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LOGOPEDI/ ERGOTERAPI: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 Semestri Ill-të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46" name="TextBox 45"/>
          <p:cNvSpPr txBox="1"/>
          <p:nvPr/>
        </p:nvSpPr>
        <p:spPr>
          <a:xfrm rot="16200000">
            <a:off x="9938524" y="1408250"/>
            <a:ext cx="45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ECTS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318061" y="2106968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9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18034" y="3245429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15684" y="4727375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11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grpSp>
        <p:nvGrpSpPr>
          <p:cNvPr id="154" name="Group 153"/>
          <p:cNvGrpSpPr/>
          <p:nvPr/>
        </p:nvGrpSpPr>
        <p:grpSpPr>
          <a:xfrm>
            <a:off x="10050636" y="2091579"/>
            <a:ext cx="286185" cy="4503119"/>
            <a:chOff x="997920" y="2229544"/>
            <a:chExt cx="286185" cy="4503119"/>
          </a:xfrm>
        </p:grpSpPr>
        <p:sp>
          <p:nvSpPr>
            <p:cNvPr id="147" name="TextBox 146"/>
            <p:cNvSpPr txBox="1"/>
            <p:nvPr/>
          </p:nvSpPr>
          <p:spPr>
            <a:xfrm>
              <a:off x="1011647" y="2229544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019289" y="2930838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014083" y="3630505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1014083" y="4330172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1011647" y="5029839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997920" y="5786775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1011647" y="6486442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</p:grpSp>
      <p:sp>
        <p:nvSpPr>
          <p:cNvPr id="11" name="Rectangle 10"/>
          <p:cNvSpPr/>
          <p:nvPr/>
        </p:nvSpPr>
        <p:spPr>
          <a:xfrm>
            <a:off x="1078989" y="1812250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>
                <a:solidFill>
                  <a:schemeClr val="tx1"/>
                </a:solidFill>
              </a:rPr>
              <a:t>ERGOTERAPI </a:t>
            </a:r>
            <a:r>
              <a:rPr lang="it-IT" sz="1100" dirty="0">
                <a:solidFill>
                  <a:schemeClr val="tx1"/>
                </a:solidFill>
              </a:rPr>
              <a:t> Praktika Klinike 2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076271" y="3102243"/>
            <a:ext cx="105886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n-NO" sz="1100" b="1" dirty="0">
                <a:solidFill>
                  <a:schemeClr val="tx1"/>
                </a:solidFill>
              </a:rPr>
              <a:t>ERGOTERAPI</a:t>
            </a:r>
          </a:p>
          <a:p>
            <a:pPr algn="ctr"/>
            <a:r>
              <a:rPr lang="nn-NO" sz="1100" dirty="0">
                <a:solidFill>
                  <a:schemeClr val="tx1"/>
                </a:solidFill>
              </a:rPr>
              <a:t>Mjeshtëri krijuese dhe teknika 1 Modalitetet në trajtim</a:t>
            </a:r>
          </a:p>
        </p:txBody>
      </p:sp>
      <p:sp>
        <p:nvSpPr>
          <p:cNvPr id="73" name="Rectangle 72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MSc. </a:t>
            </a:r>
            <a:r>
              <a:rPr lang="en-US" sz="1000" dirty="0" err="1">
                <a:solidFill>
                  <a:schemeClr val="tx1"/>
                </a:solidFill>
              </a:rPr>
              <a:t>Resmije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Sopa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Phd.Aida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Zotaj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      MSc. </a:t>
            </a:r>
            <a:r>
              <a:rPr lang="en-US" sz="1000" dirty="0" err="1">
                <a:solidFill>
                  <a:schemeClr val="tx1"/>
                </a:solidFill>
              </a:rPr>
              <a:t>Resmije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Sopa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O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00" dirty="0">
                <a:solidFill>
                  <a:schemeClr val="tx1"/>
                </a:solidFill>
              </a:rPr>
              <a:t>150h</a:t>
            </a:r>
          </a:p>
          <a:p>
            <a:pPr algn="ctr"/>
            <a:r>
              <a:rPr lang="pt-BR" sz="700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1h L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2h U</a:t>
            </a:r>
          </a:p>
        </p:txBody>
      </p:sp>
      <p:sp>
        <p:nvSpPr>
          <p:cNvPr id="79" name="Rectangle 78"/>
          <p:cNvSpPr/>
          <p:nvPr/>
        </p:nvSpPr>
        <p:spPr>
          <a:xfrm>
            <a:off x="3775947" y="1812432"/>
            <a:ext cx="398574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 L: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304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3778401" y="3098059"/>
            <a:ext cx="396120" cy="13324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800" dirty="0">
                <a:solidFill>
                  <a:schemeClr val="tx1"/>
                </a:solidFill>
              </a:rPr>
              <a:t>L:</a:t>
            </a:r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Online</a:t>
            </a:r>
            <a:endParaRPr lang="pl-PL" sz="800" dirty="0">
              <a:solidFill>
                <a:schemeClr val="tx1"/>
              </a:solidFill>
            </a:endParaRP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 U: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Kabinet : 302</a:t>
            </a:r>
          </a:p>
        </p:txBody>
      </p:sp>
      <p:sp>
        <p:nvSpPr>
          <p:cNvPr id="81" name="Rectangle 80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900" dirty="0">
                <a:solidFill>
                  <a:schemeClr val="tx1"/>
                </a:solidFill>
              </a:rPr>
              <a:t>Ligjerate 10%</a:t>
            </a:r>
          </a:p>
          <a:p>
            <a:pPr algn="ctr"/>
            <a:endParaRPr lang="pl-PL" sz="900" dirty="0">
              <a:solidFill>
                <a:schemeClr val="tx1"/>
              </a:solidFill>
            </a:endParaRP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12:30-13:15</a:t>
            </a:r>
          </a:p>
        </p:txBody>
      </p:sp>
      <p:sp>
        <p:nvSpPr>
          <p:cNvPr id="82" name="Rectangle 81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15:00 – 16:30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(</a:t>
            </a:r>
            <a:r>
              <a:rPr lang="en-US" sz="900" dirty="0" err="1">
                <a:solidFill>
                  <a:schemeClr val="tx1"/>
                </a:solidFill>
              </a:rPr>
              <a:t>Cdo</a:t>
            </a:r>
            <a:r>
              <a:rPr lang="en-US" sz="900" dirty="0">
                <a:solidFill>
                  <a:schemeClr val="tx1"/>
                </a:solidFill>
              </a:rPr>
              <a:t> 2 </a:t>
            </a:r>
            <a:r>
              <a:rPr lang="en-US" sz="900" dirty="0" err="1">
                <a:solidFill>
                  <a:schemeClr val="tx1"/>
                </a:solidFill>
              </a:rPr>
              <a:t>jave</a:t>
            </a:r>
            <a:r>
              <a:rPr lang="en-US" sz="900" dirty="0">
                <a:solidFill>
                  <a:schemeClr val="tx1"/>
                </a:solidFill>
              </a:rPr>
              <a:t>) Online</a:t>
            </a:r>
          </a:p>
        </p:txBody>
      </p:sp>
      <p:sp>
        <p:nvSpPr>
          <p:cNvPr id="83" name="Rectangle 82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dirty="0">
                <a:solidFill>
                  <a:schemeClr val="tx1"/>
                </a:solidFill>
              </a:rPr>
              <a:t>Praktikë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 Institucione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jashtme (Shkolla, Ordinanca private OJQ)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900" dirty="0">
                <a:solidFill>
                  <a:prstClr val="black"/>
                </a:solidFill>
              </a:rPr>
              <a:t>U:</a:t>
            </a:r>
          </a:p>
          <a:p>
            <a:pPr lvl="0" algn="ctr"/>
            <a:r>
              <a:rPr lang="en-US" sz="900" dirty="0">
                <a:solidFill>
                  <a:prstClr val="black"/>
                </a:solidFill>
              </a:rPr>
              <a:t>11:00 – 12:30</a:t>
            </a:r>
          </a:p>
        </p:txBody>
      </p:sp>
      <p:sp>
        <p:nvSpPr>
          <p:cNvPr id="89" name="Rectangle 88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>
                <a:solidFill>
                  <a:schemeClr val="tx1"/>
                </a:solidFill>
              </a:rPr>
              <a:t>Praktikë</a:t>
            </a:r>
          </a:p>
          <a:p>
            <a:pPr algn="ctr"/>
            <a:r>
              <a:rPr lang="en-US" sz="900">
                <a:solidFill>
                  <a:schemeClr val="tx1"/>
                </a:solidFill>
              </a:rPr>
              <a:t> Institucione</a:t>
            </a:r>
          </a:p>
          <a:p>
            <a:pPr algn="ctr"/>
            <a:r>
              <a:rPr lang="en-US" sz="900">
                <a:solidFill>
                  <a:schemeClr val="tx1"/>
                </a:solidFill>
              </a:rPr>
              <a:t>jashtme (Shkolla, Ordinanca private OJQ)</a:t>
            </a:r>
          </a:p>
        </p:txBody>
      </p:sp>
      <p:sp>
        <p:nvSpPr>
          <p:cNvPr id="90" name="Rectangle 89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 sz="900" dirty="0">
              <a:solidFill>
                <a:schemeClr val="tx1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 sz="900" dirty="0">
              <a:solidFill>
                <a:schemeClr val="tx1"/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9992859" y="1812432"/>
            <a:ext cx="375106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96" name="Rectangle 95"/>
          <p:cNvSpPr/>
          <p:nvPr/>
        </p:nvSpPr>
        <p:spPr>
          <a:xfrm>
            <a:off x="9995312" y="3098059"/>
            <a:ext cx="372653" cy="13324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98" name="Rectangle 97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ERGOTERAPI</a:t>
            </a:r>
          </a:p>
          <a:p>
            <a:pPr algn="ctr"/>
            <a:r>
              <a:rPr lang="en-US" sz="1100" dirty="0" err="1">
                <a:solidFill>
                  <a:schemeClr val="tx1"/>
                </a:solidFill>
              </a:rPr>
              <a:t>Fushat</a:t>
            </a:r>
            <a:r>
              <a:rPr lang="en-US" sz="1100" dirty="0">
                <a:solidFill>
                  <a:schemeClr val="tx1"/>
                </a:solidFill>
              </a:rPr>
              <a:t> e </a:t>
            </a:r>
            <a:r>
              <a:rPr lang="en-US" sz="1100" dirty="0" err="1">
                <a:solidFill>
                  <a:schemeClr val="tx1"/>
                </a:solidFill>
              </a:rPr>
              <a:t>Angazhimit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1076271" y="5722649"/>
            <a:ext cx="105886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Phd.Cand</a:t>
            </a:r>
            <a:r>
              <a:rPr lang="en-US" sz="1000" dirty="0">
                <a:solidFill>
                  <a:schemeClr val="tx1"/>
                </a:solidFill>
              </a:rPr>
              <a:t>. Margarita Van Dijk</a:t>
            </a:r>
          </a:p>
          <a:p>
            <a:pPr algn="ctr"/>
            <a:r>
              <a:rPr lang="en-US" sz="1000" dirty="0" err="1">
                <a:solidFill>
                  <a:schemeClr val="tx1"/>
                </a:solidFill>
              </a:rPr>
              <a:t>Msc</a:t>
            </a:r>
            <a:r>
              <a:rPr lang="en-US" sz="1000" dirty="0">
                <a:solidFill>
                  <a:schemeClr val="tx1"/>
                </a:solidFill>
              </a:rPr>
              <a:t>. </a:t>
            </a:r>
            <a:r>
              <a:rPr lang="en-US" sz="1000" dirty="0" err="1">
                <a:solidFill>
                  <a:schemeClr val="tx1"/>
                </a:solidFill>
              </a:rPr>
              <a:t>Cand</a:t>
            </a:r>
            <a:r>
              <a:rPr lang="en-US" sz="1000" dirty="0">
                <a:solidFill>
                  <a:schemeClr val="tx1"/>
                </a:solidFill>
              </a:rPr>
              <a:t>. </a:t>
            </a:r>
            <a:r>
              <a:rPr lang="en-US" sz="1000" dirty="0" err="1">
                <a:solidFill>
                  <a:schemeClr val="tx1"/>
                </a:solidFill>
              </a:rPr>
              <a:t>Diellza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Grajqevci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2126729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O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3088385" y="5719638"/>
            <a:ext cx="319067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3406424" y="4432839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chemeClr val="tx1"/>
                </a:solidFill>
              </a:rPr>
              <a:t>2h L</a:t>
            </a:r>
          </a:p>
          <a:p>
            <a:pPr algn="ctr"/>
            <a:r>
              <a:rPr lang="en-US" sz="1100">
                <a:solidFill>
                  <a:schemeClr val="tx1"/>
                </a:solidFill>
              </a:rPr>
              <a:t>1h U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3408878" y="5718465"/>
            <a:ext cx="372450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3775947" y="4432839"/>
            <a:ext cx="398574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80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301</a:t>
            </a:r>
            <a:endParaRPr lang="en-US" sz="800" dirty="0">
              <a:solidFill>
                <a:schemeClr val="tx1"/>
              </a:solidFill>
            </a:endParaRPr>
          </a:p>
          <a:p>
            <a:pPr algn="ctr"/>
            <a:endParaRPr lang="pl-PL" sz="800" dirty="0">
              <a:solidFill>
                <a:schemeClr val="tx1"/>
              </a:solidFill>
            </a:endParaRP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U: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301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3778401" y="5714976"/>
            <a:ext cx="396120" cy="15044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4179495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5151561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6117978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900" dirty="0">
                <a:solidFill>
                  <a:schemeClr val="tx1"/>
                </a:solidFill>
              </a:rPr>
              <a:t>U: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16:00-17:30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(Cdo 2 jave)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7092129" y="5723227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8066002" y="5722004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900" dirty="0">
                <a:solidFill>
                  <a:prstClr val="black"/>
                </a:solidFill>
              </a:rPr>
              <a:t>L:</a:t>
            </a:r>
          </a:p>
          <a:p>
            <a:pPr lvl="0" algn="ctr"/>
            <a:r>
              <a:rPr lang="en-US" sz="900" dirty="0">
                <a:solidFill>
                  <a:prstClr val="black"/>
                </a:solidFill>
              </a:rPr>
              <a:t>02 </a:t>
            </a:r>
            <a:r>
              <a:rPr lang="en-US" sz="900" dirty="0" err="1">
                <a:solidFill>
                  <a:prstClr val="black"/>
                </a:solidFill>
              </a:rPr>
              <a:t>Nentor</a:t>
            </a:r>
            <a:endParaRPr lang="en-US" sz="900" dirty="0">
              <a:solidFill>
                <a:prstClr val="black"/>
              </a:solidFill>
            </a:endParaRPr>
          </a:p>
          <a:p>
            <a:pPr lvl="0" algn="ctr"/>
            <a:r>
              <a:rPr lang="en-US" sz="900" dirty="0">
                <a:solidFill>
                  <a:prstClr val="black"/>
                </a:solidFill>
              </a:rPr>
              <a:t>07 </a:t>
            </a:r>
            <a:r>
              <a:rPr lang="en-US" sz="900" dirty="0" err="1">
                <a:solidFill>
                  <a:prstClr val="black"/>
                </a:solidFill>
              </a:rPr>
              <a:t>Dhjetor</a:t>
            </a:r>
            <a:endParaRPr lang="en-US" sz="900" dirty="0">
              <a:solidFill>
                <a:prstClr val="black"/>
              </a:solidFill>
            </a:endParaRPr>
          </a:p>
          <a:p>
            <a:pPr lvl="0" algn="ctr"/>
            <a:r>
              <a:rPr lang="en-US" sz="900" dirty="0">
                <a:solidFill>
                  <a:prstClr val="black"/>
                </a:solidFill>
              </a:rPr>
              <a:t>09:30 – 16:00</a:t>
            </a:r>
          </a:p>
          <a:p>
            <a:pPr lvl="0" algn="ctr"/>
            <a:r>
              <a:rPr lang="en-US" sz="900" dirty="0" err="1">
                <a:solidFill>
                  <a:prstClr val="black"/>
                </a:solidFill>
              </a:rPr>
              <a:t>Bllok</a:t>
            </a:r>
            <a:r>
              <a:rPr lang="en-US" sz="900" dirty="0">
                <a:solidFill>
                  <a:prstClr val="black"/>
                </a:solidFill>
              </a:rPr>
              <a:t> </a:t>
            </a:r>
            <a:r>
              <a:rPr lang="en-US" sz="900" dirty="0" err="1">
                <a:solidFill>
                  <a:prstClr val="black"/>
                </a:solidFill>
              </a:rPr>
              <a:t>Sistem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9029602" y="5718465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9992859" y="4432839"/>
            <a:ext cx="375106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9995312" y="5718465"/>
            <a:ext cx="372653" cy="15044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52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8293" y="1176288"/>
            <a:ext cx="369672" cy="637033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328" y="1175398"/>
            <a:ext cx="393193" cy="6370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00" y="8334"/>
            <a:ext cx="600457" cy="7214631"/>
          </a:xfrm>
          <a:prstGeom prst="rect">
            <a:avLst/>
          </a:prstGeom>
        </p:spPr>
      </p:pic>
      <p:sp>
        <p:nvSpPr>
          <p:cNvPr id="145" name="TextBox 144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144" name="TextBox 143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97799" y="547815"/>
            <a:ext cx="332283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FBAD30"/>
                </a:solidFill>
                <a:latin typeface="Helvetica 65 Medium" panose="020B0500000000000000" pitchFamily="2" charset="0"/>
              </a:rPr>
              <a:t>SHSHT: LOGOPEDI/ERGOTERAPI </a:t>
            </a:r>
          </a:p>
          <a:p>
            <a:endParaRPr lang="en-US" sz="1500" b="1" dirty="0">
              <a:solidFill>
                <a:srgbClr val="FBAD30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62923" y="762596"/>
            <a:ext cx="6607899" cy="655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ORARI I LIGJËRATAVE DHE USHTRIMEVE PËR VITIN AKADEMIK 2024/25</a:t>
            </a:r>
            <a:r>
              <a:rPr lang="en-US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  VITI </a:t>
            </a:r>
            <a:r>
              <a:rPr lang="en-US" sz="1300" b="1" dirty="0" err="1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IlI</a:t>
            </a:r>
            <a:r>
              <a:rPr lang="en-US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 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1300" dirty="0">
              <a:solidFill>
                <a:srgbClr val="FBAD30"/>
              </a:solidFill>
              <a:effectLst/>
              <a:latin typeface="Helvetica LT Std" panose="020B05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-1033538" y="5340001"/>
            <a:ext cx="352211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LOGOPEDI/ ERGOTERAPI: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 Semestri V-të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46" name="TextBox 45"/>
          <p:cNvSpPr txBox="1"/>
          <p:nvPr/>
        </p:nvSpPr>
        <p:spPr>
          <a:xfrm rot="16200000">
            <a:off x="9938524" y="1408250"/>
            <a:ext cx="45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ECTS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318061" y="2106968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8460" y="1964402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55903" y="460741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3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842501" y="6138051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4</a:t>
            </a:r>
          </a:p>
        </p:txBody>
      </p:sp>
      <p:grpSp>
        <p:nvGrpSpPr>
          <p:cNvPr id="154" name="Group 153"/>
          <p:cNvGrpSpPr/>
          <p:nvPr/>
        </p:nvGrpSpPr>
        <p:grpSpPr>
          <a:xfrm>
            <a:off x="10050636" y="2091579"/>
            <a:ext cx="286185" cy="4503119"/>
            <a:chOff x="997920" y="2229544"/>
            <a:chExt cx="286185" cy="4503119"/>
          </a:xfrm>
        </p:grpSpPr>
        <p:sp>
          <p:nvSpPr>
            <p:cNvPr id="147" name="TextBox 146"/>
            <p:cNvSpPr txBox="1"/>
            <p:nvPr/>
          </p:nvSpPr>
          <p:spPr>
            <a:xfrm>
              <a:off x="1011647" y="2229544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019289" y="2930838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014083" y="3630505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1014083" y="4330172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1011647" y="5029839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997920" y="5786775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1011647" y="6486442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</p:grpSp>
      <p:sp>
        <p:nvSpPr>
          <p:cNvPr id="11" name="Rectangle 10"/>
          <p:cNvSpPr/>
          <p:nvPr/>
        </p:nvSpPr>
        <p:spPr>
          <a:xfrm>
            <a:off x="1078989" y="1812250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>
                <a:solidFill>
                  <a:schemeClr val="tx1"/>
                </a:solidFill>
              </a:rPr>
              <a:t>LOGOPEDI/ </a:t>
            </a:r>
          </a:p>
          <a:p>
            <a:pPr algn="ctr"/>
            <a:r>
              <a:rPr lang="it-IT" sz="1100" b="1" dirty="0">
                <a:solidFill>
                  <a:schemeClr val="tx1"/>
                </a:solidFill>
              </a:rPr>
              <a:t>ERGOTERAPI</a:t>
            </a:r>
          </a:p>
          <a:p>
            <a:pPr algn="ctr"/>
            <a:r>
              <a:rPr lang="it-IT" sz="1100" dirty="0">
                <a:solidFill>
                  <a:schemeClr val="tx1"/>
                </a:solidFill>
              </a:rPr>
              <a:t>Hyrje ne metodat kualitative dhe kuantiativ te hulumtimit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076271" y="3102243"/>
            <a:ext cx="105886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LOGOPEDI/ </a:t>
            </a:r>
          </a:p>
          <a:p>
            <a:pPr algn="ctr"/>
            <a:r>
              <a:rPr lang="en-US" sz="1100" b="1" dirty="0">
                <a:solidFill>
                  <a:schemeClr val="tx1"/>
                </a:solidFill>
              </a:rPr>
              <a:t>ERGOTERAPI</a:t>
            </a:r>
          </a:p>
          <a:p>
            <a:pPr algn="ctr"/>
            <a:r>
              <a:rPr lang="en-US" sz="1100" dirty="0" err="1">
                <a:solidFill>
                  <a:schemeClr val="tx1"/>
                </a:solidFill>
              </a:rPr>
              <a:t>Ceshtje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etike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dhe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diversiteti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</a:rPr>
              <a:t>PhD. </a:t>
            </a:r>
            <a:r>
              <a:rPr lang="en-US" sz="700" dirty="0" err="1">
                <a:solidFill>
                  <a:schemeClr val="tx1"/>
                </a:solidFill>
              </a:rPr>
              <a:t>Cand</a:t>
            </a:r>
            <a:r>
              <a:rPr lang="en-US" sz="700" dirty="0">
                <a:solidFill>
                  <a:schemeClr val="tx1"/>
                </a:solidFill>
              </a:rPr>
              <a:t>. Elina </a:t>
            </a:r>
            <a:r>
              <a:rPr lang="en-US" sz="700" dirty="0" err="1">
                <a:solidFill>
                  <a:schemeClr val="tx1"/>
                </a:solidFill>
              </a:rPr>
              <a:t>Morina</a:t>
            </a:r>
            <a:r>
              <a:rPr lang="en-US" sz="7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700" dirty="0">
                <a:solidFill>
                  <a:schemeClr val="tx1"/>
                </a:solidFill>
              </a:rPr>
              <a:t>PhD. </a:t>
            </a:r>
            <a:r>
              <a:rPr lang="en-US" sz="700" dirty="0" err="1">
                <a:solidFill>
                  <a:schemeClr val="tx1"/>
                </a:solidFill>
              </a:rPr>
              <a:t>Muljaim</a:t>
            </a:r>
            <a:r>
              <a:rPr lang="en-US" sz="700" dirty="0">
                <a:solidFill>
                  <a:schemeClr val="tx1"/>
                </a:solidFill>
              </a:rPr>
              <a:t> </a:t>
            </a:r>
            <a:r>
              <a:rPr lang="en-US" sz="700" dirty="0" err="1">
                <a:solidFill>
                  <a:schemeClr val="tx1"/>
                </a:solidFill>
              </a:rPr>
              <a:t>Kacka</a:t>
            </a:r>
            <a:endParaRPr lang="en-US" sz="700" dirty="0">
              <a:solidFill>
                <a:schemeClr val="tx1"/>
              </a:solidFill>
            </a:endParaRPr>
          </a:p>
          <a:p>
            <a:pPr algn="ctr"/>
            <a:r>
              <a:rPr lang="en-US" sz="700" dirty="0">
                <a:solidFill>
                  <a:schemeClr val="tx1"/>
                </a:solidFill>
              </a:rPr>
              <a:t>PhD. Bernard </a:t>
            </a:r>
            <a:r>
              <a:rPr lang="en-US" sz="700" dirty="0" err="1">
                <a:solidFill>
                  <a:schemeClr val="tx1"/>
                </a:solidFill>
              </a:rPr>
              <a:t>Tahirbegolli</a:t>
            </a:r>
            <a:endParaRPr lang="en-US" sz="700" dirty="0">
              <a:solidFill>
                <a:schemeClr val="tx1"/>
              </a:solidFill>
            </a:endParaRPr>
          </a:p>
          <a:p>
            <a:pPr algn="ctr"/>
            <a:r>
              <a:rPr lang="en-US" sz="700" dirty="0">
                <a:solidFill>
                  <a:schemeClr val="tx1"/>
                </a:solidFill>
              </a:rPr>
              <a:t>PhD. </a:t>
            </a:r>
            <a:r>
              <a:rPr lang="en-US" sz="700" dirty="0" err="1">
                <a:solidFill>
                  <a:schemeClr val="tx1"/>
                </a:solidFill>
              </a:rPr>
              <a:t>Shukrije</a:t>
            </a:r>
            <a:r>
              <a:rPr lang="en-US" sz="700" dirty="0">
                <a:solidFill>
                  <a:schemeClr val="tx1"/>
                </a:solidFill>
              </a:rPr>
              <a:t> </a:t>
            </a:r>
            <a:r>
              <a:rPr lang="en-US" sz="700" dirty="0" err="1">
                <a:solidFill>
                  <a:schemeClr val="tx1"/>
                </a:solidFill>
              </a:rPr>
              <a:t>Baruti</a:t>
            </a:r>
            <a:r>
              <a:rPr lang="en-US" sz="7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700" dirty="0">
                <a:solidFill>
                  <a:schemeClr val="tx1"/>
                </a:solidFill>
              </a:rPr>
              <a:t>PhD. </a:t>
            </a:r>
            <a:r>
              <a:rPr lang="en-US" sz="700" dirty="0" err="1">
                <a:solidFill>
                  <a:schemeClr val="tx1"/>
                </a:solidFill>
              </a:rPr>
              <a:t>Cand</a:t>
            </a:r>
            <a:r>
              <a:rPr lang="en-US" sz="700" dirty="0">
                <a:solidFill>
                  <a:schemeClr val="tx1"/>
                </a:solidFill>
              </a:rPr>
              <a:t>. </a:t>
            </a:r>
            <a:r>
              <a:rPr lang="en-US" sz="700" dirty="0" err="1">
                <a:solidFill>
                  <a:schemeClr val="tx1"/>
                </a:solidFill>
              </a:rPr>
              <a:t>Blerta</a:t>
            </a:r>
            <a:r>
              <a:rPr lang="en-US" sz="700" dirty="0">
                <a:solidFill>
                  <a:schemeClr val="tx1"/>
                </a:solidFill>
              </a:rPr>
              <a:t> </a:t>
            </a:r>
            <a:r>
              <a:rPr lang="en-US" sz="700" dirty="0" err="1">
                <a:solidFill>
                  <a:schemeClr val="tx1"/>
                </a:solidFill>
              </a:rPr>
              <a:t>Krasniqi</a:t>
            </a:r>
            <a:endParaRPr lang="en-US" sz="700" dirty="0">
              <a:solidFill>
                <a:schemeClr val="tx1"/>
              </a:solidFill>
            </a:endParaRPr>
          </a:p>
          <a:p>
            <a:pPr algn="ctr"/>
            <a:r>
              <a:rPr lang="en-US" sz="700" dirty="0">
                <a:solidFill>
                  <a:schemeClr val="tx1"/>
                </a:solidFill>
              </a:rPr>
              <a:t>PhD. </a:t>
            </a:r>
            <a:r>
              <a:rPr lang="en-US" sz="700" dirty="0" err="1">
                <a:solidFill>
                  <a:schemeClr val="tx1"/>
                </a:solidFill>
              </a:rPr>
              <a:t>Cand</a:t>
            </a:r>
            <a:r>
              <a:rPr lang="en-US" sz="700" dirty="0">
                <a:solidFill>
                  <a:schemeClr val="tx1"/>
                </a:solidFill>
              </a:rPr>
              <a:t>. </a:t>
            </a:r>
            <a:r>
              <a:rPr lang="en-US" sz="700" dirty="0" err="1">
                <a:solidFill>
                  <a:schemeClr val="tx1"/>
                </a:solidFill>
              </a:rPr>
              <a:t>Bardha</a:t>
            </a:r>
            <a:r>
              <a:rPr lang="en-US" sz="700" dirty="0">
                <a:solidFill>
                  <a:schemeClr val="tx1"/>
                </a:solidFill>
              </a:rPr>
              <a:t> </a:t>
            </a:r>
            <a:r>
              <a:rPr lang="en-US" sz="700" dirty="0" err="1">
                <a:solidFill>
                  <a:schemeClr val="tx1"/>
                </a:solidFill>
              </a:rPr>
              <a:t>Kika</a:t>
            </a:r>
            <a:r>
              <a:rPr lang="en-US" sz="7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700" dirty="0" err="1">
                <a:solidFill>
                  <a:schemeClr val="tx1"/>
                </a:solidFill>
              </a:rPr>
              <a:t>Erza</a:t>
            </a:r>
            <a:r>
              <a:rPr lang="en-US" sz="700" dirty="0">
                <a:solidFill>
                  <a:schemeClr val="tx1"/>
                </a:solidFill>
              </a:rPr>
              <a:t> </a:t>
            </a:r>
            <a:r>
              <a:rPr lang="en-US" sz="700" dirty="0" err="1">
                <a:solidFill>
                  <a:schemeClr val="tx1"/>
                </a:solidFill>
              </a:rPr>
              <a:t>Preteni</a:t>
            </a:r>
            <a:endParaRPr lang="en-US" sz="700" dirty="0">
              <a:solidFill>
                <a:schemeClr val="tx1"/>
              </a:solidFill>
            </a:endParaRPr>
          </a:p>
          <a:p>
            <a:pPr algn="ctr"/>
            <a:r>
              <a:rPr lang="en-US" sz="700" dirty="0" err="1">
                <a:solidFill>
                  <a:schemeClr val="tx1"/>
                </a:solidFill>
              </a:rPr>
              <a:t>Erza</a:t>
            </a:r>
            <a:r>
              <a:rPr lang="en-US" sz="700" dirty="0">
                <a:solidFill>
                  <a:schemeClr val="tx1"/>
                </a:solidFill>
              </a:rPr>
              <a:t> </a:t>
            </a:r>
            <a:r>
              <a:rPr lang="en-US" sz="700" dirty="0" err="1">
                <a:solidFill>
                  <a:schemeClr val="tx1"/>
                </a:solidFill>
              </a:rPr>
              <a:t>Haxhijakupi</a:t>
            </a:r>
            <a:r>
              <a:rPr lang="en-US" sz="7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4" name="Rectangle 73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PhD. Lon Laska</a:t>
            </a:r>
          </a:p>
        </p:txBody>
      </p:sp>
      <p:sp>
        <p:nvSpPr>
          <p:cNvPr id="75" name="Rectangle 74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77" name="Rectangle 76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tx1"/>
                </a:solidFill>
              </a:rPr>
              <a:t>2 h L</a:t>
            </a:r>
          </a:p>
          <a:p>
            <a:pPr algn="ctr"/>
            <a:r>
              <a:rPr lang="pt-BR" sz="1100" dirty="0">
                <a:solidFill>
                  <a:schemeClr val="tx1"/>
                </a:solidFill>
              </a:rPr>
              <a:t>1 h U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2h L</a:t>
            </a:r>
          </a:p>
        </p:txBody>
      </p:sp>
      <p:sp>
        <p:nvSpPr>
          <p:cNvPr id="79" name="Rectangle 78"/>
          <p:cNvSpPr/>
          <p:nvPr/>
        </p:nvSpPr>
        <p:spPr>
          <a:xfrm>
            <a:off x="3775947" y="1812432"/>
            <a:ext cx="398574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303</a:t>
            </a:r>
          </a:p>
        </p:txBody>
      </p:sp>
      <p:sp>
        <p:nvSpPr>
          <p:cNvPr id="80" name="Rectangle 79"/>
          <p:cNvSpPr/>
          <p:nvPr/>
        </p:nvSpPr>
        <p:spPr>
          <a:xfrm>
            <a:off x="3778401" y="3098059"/>
            <a:ext cx="396120" cy="13324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L: 303</a:t>
            </a:r>
          </a:p>
        </p:txBody>
      </p:sp>
      <p:sp>
        <p:nvSpPr>
          <p:cNvPr id="81" name="Rectangle 80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00" dirty="0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L: 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10:00 – 11:30</a:t>
            </a:r>
          </a:p>
          <a:p>
            <a:pPr algn="ctr"/>
            <a:endParaRPr lang="en-US" sz="900" dirty="0">
              <a:solidFill>
                <a:schemeClr val="tx1"/>
              </a:solidFill>
            </a:endParaRP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U: 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Research Lab</a:t>
            </a:r>
          </a:p>
        </p:txBody>
      </p:sp>
      <p:sp>
        <p:nvSpPr>
          <p:cNvPr id="90" name="Rectangle 89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L: 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11:30 – 13:00 </a:t>
            </a:r>
          </a:p>
        </p:txBody>
      </p:sp>
      <p:sp>
        <p:nvSpPr>
          <p:cNvPr id="91" name="Rectangle 90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9992859" y="1812432"/>
            <a:ext cx="375106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96" name="Rectangle 95"/>
          <p:cNvSpPr/>
          <p:nvPr/>
        </p:nvSpPr>
        <p:spPr>
          <a:xfrm>
            <a:off x="9995312" y="3098059"/>
            <a:ext cx="372653" cy="13324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98" name="Rectangle 97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LOGOPEDI</a:t>
            </a:r>
          </a:p>
          <a:p>
            <a:pPr algn="ctr"/>
            <a:r>
              <a:rPr lang="en-US" sz="1100" dirty="0" err="1">
                <a:solidFill>
                  <a:schemeClr val="tx1"/>
                </a:solidFill>
              </a:rPr>
              <a:t>Çrregullimet</a:t>
            </a:r>
            <a:r>
              <a:rPr lang="en-US" sz="1100" dirty="0">
                <a:solidFill>
                  <a:schemeClr val="tx1"/>
                </a:solidFill>
              </a:rPr>
              <a:t> e </a:t>
            </a:r>
            <a:r>
              <a:rPr lang="en-US" sz="1100" dirty="0" err="1">
                <a:solidFill>
                  <a:schemeClr val="tx1"/>
                </a:solidFill>
              </a:rPr>
              <a:t>gëlltitjes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dhe</a:t>
            </a:r>
            <a:endParaRPr lang="en-US" sz="1100" dirty="0">
              <a:solidFill>
                <a:schemeClr val="tx1"/>
              </a:solidFill>
            </a:endParaRPr>
          </a:p>
          <a:p>
            <a:pPr algn="ctr"/>
            <a:r>
              <a:rPr lang="en-US" sz="1100" dirty="0" err="1">
                <a:solidFill>
                  <a:schemeClr val="tx1"/>
                </a:solidFill>
              </a:rPr>
              <a:t>metodat</a:t>
            </a:r>
            <a:r>
              <a:rPr lang="en-US" sz="1100" dirty="0">
                <a:solidFill>
                  <a:schemeClr val="tx1"/>
                </a:solidFill>
              </a:rPr>
              <a:t> e </a:t>
            </a:r>
            <a:r>
              <a:rPr lang="en-US" sz="1100" dirty="0" err="1">
                <a:solidFill>
                  <a:schemeClr val="tx1"/>
                </a:solidFill>
              </a:rPr>
              <a:t>trajtimit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1076271" y="5722649"/>
            <a:ext cx="105886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chemeClr val="tx1"/>
                </a:solidFill>
              </a:rPr>
              <a:t>LOGOPEDI/ </a:t>
            </a:r>
          </a:p>
          <a:p>
            <a:pPr algn="ctr"/>
            <a:r>
              <a:rPr lang="en-US" sz="1050" b="1" dirty="0">
                <a:solidFill>
                  <a:schemeClr val="tx1"/>
                </a:solidFill>
              </a:rPr>
              <a:t>ERGOTERAPI</a:t>
            </a:r>
          </a:p>
          <a:p>
            <a:pPr algn="ctr"/>
            <a:r>
              <a:rPr lang="en-US" sz="1050" dirty="0" err="1">
                <a:solidFill>
                  <a:schemeClr val="tx1"/>
                </a:solidFill>
              </a:rPr>
              <a:t>Bashkepunimi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 err="1">
                <a:solidFill>
                  <a:schemeClr val="tx1"/>
                </a:solidFill>
              </a:rPr>
              <a:t>nderprofesional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PhD. Ana </a:t>
            </a:r>
            <a:r>
              <a:rPr lang="en-US" sz="1000" dirty="0" err="1">
                <a:solidFill>
                  <a:schemeClr val="tx1"/>
                </a:solidFill>
              </a:rPr>
              <a:t>Poposka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PhD Cand. Miranda </a:t>
            </a:r>
            <a:r>
              <a:rPr lang="en-US" sz="1000">
                <a:solidFill>
                  <a:schemeClr val="tx1"/>
                </a:solidFill>
              </a:rPr>
              <a:t>Baruti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MD. </a:t>
            </a:r>
            <a:r>
              <a:rPr lang="en-US" sz="1000" dirty="0" err="1">
                <a:solidFill>
                  <a:schemeClr val="tx1"/>
                </a:solidFill>
              </a:rPr>
              <a:t>Arbnor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Ukaj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2126729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PhD.  Ana </a:t>
            </a:r>
            <a:r>
              <a:rPr lang="en-US" sz="1000" dirty="0" err="1">
                <a:solidFill>
                  <a:schemeClr val="tx1"/>
                </a:solidFill>
              </a:rPr>
              <a:t>Poposka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  PhD. </a:t>
            </a:r>
            <a:r>
              <a:rPr lang="en-US" sz="1000" dirty="0" err="1">
                <a:solidFill>
                  <a:schemeClr val="tx1"/>
                </a:solidFill>
              </a:rPr>
              <a:t>Cand</a:t>
            </a:r>
            <a:r>
              <a:rPr lang="en-US" sz="1000" dirty="0">
                <a:solidFill>
                  <a:schemeClr val="tx1"/>
                </a:solidFill>
              </a:rPr>
              <a:t>. </a:t>
            </a:r>
            <a:r>
              <a:rPr lang="en-US" sz="1000" dirty="0" err="1">
                <a:solidFill>
                  <a:schemeClr val="tx1"/>
                </a:solidFill>
              </a:rPr>
              <a:t>Bardha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Kika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O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3088385" y="5719638"/>
            <a:ext cx="319067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3406424" y="4432839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chemeClr val="tx1"/>
                </a:solidFill>
              </a:rPr>
              <a:t>2h L</a:t>
            </a:r>
          </a:p>
          <a:p>
            <a:pPr algn="ctr"/>
            <a:r>
              <a:rPr lang="en-US" sz="1100">
                <a:solidFill>
                  <a:schemeClr val="tx1"/>
                </a:solidFill>
              </a:rPr>
              <a:t>1h U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3408878" y="5718465"/>
            <a:ext cx="372450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2h L 1h U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3775947" y="4432839"/>
            <a:ext cx="398574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800" dirty="0">
                <a:solidFill>
                  <a:schemeClr val="tx1"/>
                </a:solidFill>
              </a:rPr>
              <a:t>L: AMF</a:t>
            </a:r>
          </a:p>
          <a:p>
            <a:pPr algn="ctr"/>
            <a:endParaRPr lang="pl-PL" sz="800" dirty="0">
              <a:solidFill>
                <a:schemeClr val="tx1"/>
              </a:solidFill>
            </a:endParaRP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U: 204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3778401" y="5714976"/>
            <a:ext cx="396120" cy="15044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L: AMF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U: 301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4179495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5151561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900" dirty="0">
                <a:solidFill>
                  <a:schemeClr val="tx1"/>
                </a:solidFill>
              </a:rPr>
              <a:t>U: 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Gr.1: 10: 00 -10:45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Gr.2: 10:50 -11:35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6117978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900" dirty="0">
                <a:solidFill>
                  <a:schemeClr val="tx1"/>
                </a:solidFill>
              </a:rPr>
              <a:t>U: 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Gr.2: 10: 00 -10:45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Gr.1: 10:50 -11:35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7092129" y="5723227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8066002" y="5722004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L: 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11:30 – 13:00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9029602" y="5718465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L: 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10:00 – 11:30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9992859" y="4432839"/>
            <a:ext cx="375106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9995312" y="5718465"/>
            <a:ext cx="372653" cy="15044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503427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8293" y="1176288"/>
            <a:ext cx="369672" cy="637033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328" y="1175398"/>
            <a:ext cx="393193" cy="6370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00" y="8334"/>
            <a:ext cx="600457" cy="7214631"/>
          </a:xfrm>
          <a:prstGeom prst="rect">
            <a:avLst/>
          </a:prstGeom>
        </p:spPr>
      </p:pic>
      <p:sp>
        <p:nvSpPr>
          <p:cNvPr id="145" name="TextBox 144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144" name="TextBox 143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56387" y="538136"/>
            <a:ext cx="332283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FBAD30"/>
                </a:solidFill>
                <a:latin typeface="Helvetica 65 Medium" panose="020B0500000000000000" pitchFamily="2" charset="0"/>
              </a:rPr>
              <a:t>SHSHT: LOGOPEDI/ERGOTERAPI </a:t>
            </a:r>
          </a:p>
          <a:p>
            <a:endParaRPr lang="en-US" sz="1500" b="1" dirty="0">
              <a:solidFill>
                <a:srgbClr val="FBAD30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81231" y="761292"/>
            <a:ext cx="6607899" cy="655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ORARI I LIGJËRATAVE DHE USHTRIMEVE PËR VITIN AKADEMIK 2024/25</a:t>
            </a:r>
            <a:r>
              <a:rPr lang="en-US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  VITI </a:t>
            </a:r>
            <a:r>
              <a:rPr lang="en-US" sz="1300" b="1" dirty="0" err="1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IlI</a:t>
            </a:r>
            <a:r>
              <a:rPr lang="en-US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 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1300" dirty="0">
              <a:solidFill>
                <a:srgbClr val="FBAD30"/>
              </a:solidFill>
              <a:effectLst/>
              <a:latin typeface="Helvetica LT Std" panose="020B05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-1033538" y="5340001"/>
            <a:ext cx="352211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LOGOPEDI/ ERGOTERAPI: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 Semestri V-të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46" name="TextBox 45"/>
          <p:cNvSpPr txBox="1"/>
          <p:nvPr/>
        </p:nvSpPr>
        <p:spPr>
          <a:xfrm rot="16200000">
            <a:off x="9938524" y="1408250"/>
            <a:ext cx="45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ECTS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318061" y="2106968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5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6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65391" y="447695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7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848823" y="593984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8</a:t>
            </a:r>
          </a:p>
        </p:txBody>
      </p:sp>
      <p:grpSp>
        <p:nvGrpSpPr>
          <p:cNvPr id="154" name="Group 153"/>
          <p:cNvGrpSpPr/>
          <p:nvPr/>
        </p:nvGrpSpPr>
        <p:grpSpPr>
          <a:xfrm>
            <a:off x="10050636" y="2091579"/>
            <a:ext cx="286185" cy="4503119"/>
            <a:chOff x="997920" y="2229544"/>
            <a:chExt cx="286185" cy="4503119"/>
          </a:xfrm>
        </p:grpSpPr>
        <p:sp>
          <p:nvSpPr>
            <p:cNvPr id="147" name="TextBox 146"/>
            <p:cNvSpPr txBox="1"/>
            <p:nvPr/>
          </p:nvSpPr>
          <p:spPr>
            <a:xfrm>
              <a:off x="1011647" y="2229544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019289" y="2930838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014083" y="3630505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1014083" y="4330172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1011647" y="5029839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997920" y="5786775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1011647" y="6486442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</p:grpSp>
      <p:sp>
        <p:nvSpPr>
          <p:cNvPr id="11" name="Rectangle 10"/>
          <p:cNvSpPr/>
          <p:nvPr/>
        </p:nvSpPr>
        <p:spPr>
          <a:xfrm>
            <a:off x="1078989" y="1812250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>
                <a:solidFill>
                  <a:schemeClr val="tx1"/>
                </a:solidFill>
              </a:rPr>
              <a:t>LOGOPEDI</a:t>
            </a:r>
          </a:p>
          <a:p>
            <a:pPr algn="ctr"/>
            <a:r>
              <a:rPr lang="it-IT" sz="1100" dirty="0">
                <a:solidFill>
                  <a:schemeClr val="tx1"/>
                </a:solidFill>
              </a:rPr>
              <a:t>Disleksia edhe disgrafia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076271" y="3102243"/>
            <a:ext cx="105886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LOGOPEDI</a:t>
            </a:r>
          </a:p>
          <a:p>
            <a:pPr algn="ctr"/>
            <a:r>
              <a:rPr lang="en-US" sz="1100" dirty="0" err="1">
                <a:solidFill>
                  <a:schemeClr val="tx1"/>
                </a:solidFill>
              </a:rPr>
              <a:t>Praktika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Klinike</a:t>
            </a:r>
            <a:r>
              <a:rPr lang="en-US" sz="1100" dirty="0">
                <a:solidFill>
                  <a:schemeClr val="tx1"/>
                </a:solidFill>
              </a:rPr>
              <a:t> IV </a:t>
            </a:r>
          </a:p>
        </p:txBody>
      </p:sp>
      <p:sp>
        <p:nvSpPr>
          <p:cNvPr id="73" name="Rectangle 72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PhD.  </a:t>
            </a:r>
            <a:r>
              <a:rPr lang="en-US" sz="1000" dirty="0" err="1">
                <a:solidFill>
                  <a:schemeClr val="tx1"/>
                </a:solidFill>
              </a:rPr>
              <a:t>Mulaim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Kacka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 err="1">
                <a:solidFill>
                  <a:schemeClr val="tx1"/>
                </a:solidFill>
              </a:rPr>
              <a:t>Msc</a:t>
            </a:r>
            <a:r>
              <a:rPr lang="en-US" sz="1000" dirty="0">
                <a:solidFill>
                  <a:schemeClr val="tx1"/>
                </a:solidFill>
              </a:rPr>
              <a:t>. </a:t>
            </a:r>
            <a:r>
              <a:rPr lang="en-US" sz="1000" dirty="0" err="1">
                <a:solidFill>
                  <a:schemeClr val="tx1"/>
                </a:solidFill>
              </a:rPr>
              <a:t>Donjete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Muji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Msc</a:t>
            </a:r>
            <a:r>
              <a:rPr lang="en-US" sz="1000" dirty="0">
                <a:solidFill>
                  <a:schemeClr val="tx1"/>
                </a:solidFill>
              </a:rPr>
              <a:t>. </a:t>
            </a:r>
            <a:r>
              <a:rPr lang="en-US" sz="1000" dirty="0" err="1">
                <a:solidFill>
                  <a:schemeClr val="tx1"/>
                </a:solidFill>
              </a:rPr>
              <a:t>Donjete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Muji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Z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tx1"/>
                </a:solidFill>
              </a:rPr>
              <a:t>2 h L</a:t>
            </a:r>
          </a:p>
          <a:p>
            <a:pPr algn="ctr"/>
            <a:r>
              <a:rPr lang="pt-BR" sz="1100" dirty="0">
                <a:solidFill>
                  <a:schemeClr val="tx1"/>
                </a:solidFill>
              </a:rPr>
              <a:t>1 h U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10h P</a:t>
            </a:r>
          </a:p>
        </p:txBody>
      </p:sp>
      <p:sp>
        <p:nvSpPr>
          <p:cNvPr id="79" name="Rectangle 78"/>
          <p:cNvSpPr/>
          <p:nvPr/>
        </p:nvSpPr>
        <p:spPr>
          <a:xfrm>
            <a:off x="3775947" y="1812432"/>
            <a:ext cx="398574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303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U: 301</a:t>
            </a:r>
          </a:p>
        </p:txBody>
      </p:sp>
      <p:sp>
        <p:nvSpPr>
          <p:cNvPr id="80" name="Rectangle 79"/>
          <p:cNvSpPr/>
          <p:nvPr/>
        </p:nvSpPr>
        <p:spPr>
          <a:xfrm>
            <a:off x="3778401" y="3098059"/>
            <a:ext cx="396120" cy="13324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L: 303</a:t>
            </a:r>
          </a:p>
        </p:txBody>
      </p:sp>
      <p:sp>
        <p:nvSpPr>
          <p:cNvPr id="81" name="Rectangle 80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00" dirty="0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900" dirty="0">
                <a:solidFill>
                  <a:schemeClr val="tx1"/>
                </a:solidFill>
              </a:rPr>
              <a:t>Gr.1- 8:00-12:00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Gr.2- 13:16:00 (Ne institucione jashtme)</a:t>
            </a:r>
          </a:p>
        </p:txBody>
      </p:sp>
      <p:sp>
        <p:nvSpPr>
          <p:cNvPr id="83" name="Rectangle 82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900" dirty="0">
                <a:solidFill>
                  <a:schemeClr val="tx1"/>
                </a:solidFill>
              </a:rPr>
              <a:t>Gr.1- 8:00-12:00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Gr.2- 13:16:00 (Ne institucione jashtme)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L: 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12:30 – 14:00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U: 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Gr. 1: 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11:45 – 12:30</a:t>
            </a:r>
            <a:endParaRPr lang="pl-PL" sz="900" dirty="0">
              <a:solidFill>
                <a:schemeClr val="tx1"/>
              </a:solidFill>
            </a:endParaRPr>
          </a:p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900" dirty="0">
                <a:solidFill>
                  <a:schemeClr val="tx1"/>
                </a:solidFill>
              </a:rPr>
              <a:t>Gr.1- 8:00-12:00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Gr.2- 13:16:00 (Ne institucione jashtme)</a:t>
            </a:r>
          </a:p>
        </p:txBody>
      </p:sp>
      <p:sp>
        <p:nvSpPr>
          <p:cNvPr id="89" name="Rectangle 88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00" dirty="0">
              <a:solidFill>
                <a:schemeClr val="tx1"/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9992859" y="1812432"/>
            <a:ext cx="375106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96" name="Rectangle 95"/>
          <p:cNvSpPr/>
          <p:nvPr/>
        </p:nvSpPr>
        <p:spPr>
          <a:xfrm>
            <a:off x="9995312" y="3098059"/>
            <a:ext cx="372653" cy="13324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98" name="Rectangle 97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ERGOTERAPI</a:t>
            </a:r>
          </a:p>
          <a:p>
            <a:pPr algn="ctr"/>
            <a:r>
              <a:rPr lang="en-US" sz="1100" dirty="0" err="1">
                <a:solidFill>
                  <a:schemeClr val="tx1"/>
                </a:solidFill>
              </a:rPr>
              <a:t>Trajtimi</a:t>
            </a:r>
            <a:r>
              <a:rPr lang="en-US" sz="1100" dirty="0">
                <a:solidFill>
                  <a:schemeClr val="tx1"/>
                </a:solidFill>
              </a:rPr>
              <a:t> OT 4:  </a:t>
            </a:r>
            <a:r>
              <a:rPr lang="en-US" sz="1100" dirty="0" err="1">
                <a:solidFill>
                  <a:schemeClr val="tx1"/>
                </a:solidFill>
              </a:rPr>
              <a:t>të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moshuarit</a:t>
            </a:r>
            <a:r>
              <a:rPr lang="en-US" sz="1100" dirty="0">
                <a:solidFill>
                  <a:schemeClr val="tx1"/>
                </a:solidFill>
              </a:rPr>
              <a:t>/  Elderly</a:t>
            </a:r>
          </a:p>
        </p:txBody>
      </p:sp>
      <p:sp>
        <p:nvSpPr>
          <p:cNvPr id="99" name="Rectangle 98"/>
          <p:cNvSpPr/>
          <p:nvPr/>
        </p:nvSpPr>
        <p:spPr>
          <a:xfrm>
            <a:off x="1076271" y="5722649"/>
            <a:ext cx="105886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ERGOTERAPI</a:t>
            </a:r>
          </a:p>
          <a:p>
            <a:pPr algn="ctr"/>
            <a:r>
              <a:rPr lang="en-US" sz="1100" dirty="0" err="1">
                <a:solidFill>
                  <a:schemeClr val="tx1"/>
                </a:solidFill>
              </a:rPr>
              <a:t>Teknologjia</a:t>
            </a:r>
            <a:r>
              <a:rPr lang="en-US" sz="1100" dirty="0">
                <a:solidFill>
                  <a:schemeClr val="tx1"/>
                </a:solidFill>
              </a:rPr>
              <a:t>  </a:t>
            </a:r>
            <a:r>
              <a:rPr lang="en-US" sz="1100" dirty="0" err="1">
                <a:solidFill>
                  <a:schemeClr val="tx1"/>
                </a:solidFill>
              </a:rPr>
              <a:t>ndihmëse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dhe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përshtatja</a:t>
            </a:r>
            <a:r>
              <a:rPr lang="en-US" sz="1100" dirty="0">
                <a:solidFill>
                  <a:schemeClr val="tx1"/>
                </a:solidFill>
              </a:rPr>
              <a:t> e </a:t>
            </a:r>
            <a:r>
              <a:rPr lang="en-US" sz="1100" dirty="0" err="1">
                <a:solidFill>
                  <a:schemeClr val="tx1"/>
                </a:solidFill>
              </a:rPr>
              <a:t>ambientit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000" dirty="0">
                <a:solidFill>
                  <a:schemeClr val="tx1"/>
                </a:solidFill>
              </a:rPr>
              <a:t>OTD. Dianna Ullrich</a:t>
            </a:r>
          </a:p>
          <a:p>
            <a:pPr algn="ctr"/>
            <a:r>
              <a:rPr lang="sv-SE" sz="1000" dirty="0">
                <a:solidFill>
                  <a:schemeClr val="tx1"/>
                </a:solidFill>
              </a:rPr>
              <a:t>MSc.Cand. Hyrisha</a:t>
            </a:r>
          </a:p>
          <a:p>
            <a:pPr algn="ctr"/>
            <a:r>
              <a:rPr lang="sv-SE" sz="1000" dirty="0">
                <a:solidFill>
                  <a:schemeClr val="tx1"/>
                </a:solidFill>
              </a:rPr>
              <a:t>Mustafa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2126729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Phd</a:t>
            </a:r>
            <a:r>
              <a:rPr lang="en-US" sz="1000" dirty="0">
                <a:solidFill>
                  <a:schemeClr val="tx1"/>
                </a:solidFill>
              </a:rPr>
              <a:t>. Aida </a:t>
            </a:r>
            <a:r>
              <a:rPr lang="en-US" sz="1000" dirty="0" err="1">
                <a:solidFill>
                  <a:schemeClr val="tx1"/>
                </a:solidFill>
              </a:rPr>
              <a:t>Zotaj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MSc. </a:t>
            </a:r>
            <a:r>
              <a:rPr lang="en-US" sz="1000" dirty="0" err="1">
                <a:solidFill>
                  <a:schemeClr val="tx1"/>
                </a:solidFill>
              </a:rPr>
              <a:t>Cand</a:t>
            </a:r>
            <a:r>
              <a:rPr lang="en-US" sz="1000" dirty="0">
                <a:solidFill>
                  <a:schemeClr val="tx1"/>
                </a:solidFill>
              </a:rPr>
              <a:t>. </a:t>
            </a:r>
            <a:r>
              <a:rPr lang="en-US" sz="1000" dirty="0" err="1">
                <a:solidFill>
                  <a:schemeClr val="tx1"/>
                </a:solidFill>
              </a:rPr>
              <a:t>Diellza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Grajqevci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3088385" y="5719638"/>
            <a:ext cx="319067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3406424" y="4432839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2h L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1h U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3408878" y="5718465"/>
            <a:ext cx="372450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1h L  2h U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3775947" y="4432839"/>
            <a:ext cx="398574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800" dirty="0">
                <a:solidFill>
                  <a:schemeClr val="tx1"/>
                </a:solidFill>
              </a:rPr>
              <a:t>L 203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301/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401</a:t>
            </a:r>
            <a:endParaRPr lang="en-US" sz="800" dirty="0">
              <a:solidFill>
                <a:schemeClr val="tx1"/>
              </a:solidFill>
            </a:endParaRPr>
          </a:p>
          <a:p>
            <a:pPr algn="ctr"/>
            <a:endParaRPr lang="pl-PL" sz="800" dirty="0">
              <a:solidFill>
                <a:schemeClr val="tx1"/>
              </a:solidFill>
            </a:endParaRP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U: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301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3778401" y="5714976"/>
            <a:ext cx="396120" cy="15044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80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Online</a:t>
            </a:r>
            <a:endParaRPr lang="pl-PL" sz="800" dirty="0">
              <a:solidFill>
                <a:schemeClr val="tx1"/>
              </a:solidFill>
            </a:endParaRP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U: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304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n-NO" sz="90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nn-NO" sz="900" dirty="0">
                <a:solidFill>
                  <a:schemeClr val="tx1"/>
                </a:solidFill>
              </a:rPr>
              <a:t> 13:00-18:00</a:t>
            </a:r>
          </a:p>
          <a:p>
            <a:pPr algn="ctr"/>
            <a:r>
              <a:rPr lang="nn-NO" sz="900" dirty="0">
                <a:solidFill>
                  <a:schemeClr val="tx1"/>
                </a:solidFill>
              </a:rPr>
              <a:t>Bllok sistem 09,10,11,14 Dhjetor </a:t>
            </a:r>
          </a:p>
          <a:p>
            <a:pPr algn="ctr"/>
            <a:r>
              <a:rPr lang="nn-NO" sz="900" dirty="0">
                <a:solidFill>
                  <a:schemeClr val="tx1"/>
                </a:solidFill>
              </a:rPr>
              <a:t>Salla 203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4179495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n-NO" sz="90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nn-NO" sz="900" dirty="0">
                <a:solidFill>
                  <a:schemeClr val="tx1"/>
                </a:solidFill>
              </a:rPr>
              <a:t> 13:00-18:00</a:t>
            </a:r>
          </a:p>
          <a:p>
            <a:pPr algn="ctr"/>
            <a:r>
              <a:rPr lang="nn-NO" sz="900" dirty="0">
                <a:solidFill>
                  <a:schemeClr val="tx1"/>
                </a:solidFill>
              </a:rPr>
              <a:t>Bllok sistem 09,10,11,14 Dhjetor </a:t>
            </a:r>
          </a:p>
          <a:p>
            <a:pPr algn="ctr"/>
            <a:r>
              <a:rPr lang="nn-NO" sz="900" dirty="0">
                <a:solidFill>
                  <a:schemeClr val="tx1"/>
                </a:solidFill>
              </a:rPr>
              <a:t>Salla 203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5151561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900" dirty="0">
                <a:solidFill>
                  <a:schemeClr val="tx1"/>
                </a:solidFill>
              </a:rPr>
              <a:t>L</a:t>
            </a:r>
            <a:r>
              <a:rPr lang="en-US" sz="900" dirty="0">
                <a:solidFill>
                  <a:schemeClr val="tx1"/>
                </a:solidFill>
              </a:rPr>
              <a:t>:</a:t>
            </a:r>
            <a:endParaRPr lang="pl-PL" sz="900" dirty="0">
              <a:solidFill>
                <a:schemeClr val="tx1"/>
              </a:solidFill>
            </a:endParaRP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 13:00-18:00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Bllok sistem 09,10,11,14 Dhjetor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Salla 301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U: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14:30-15:15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6117978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00" dirty="0">
              <a:solidFill>
                <a:schemeClr val="tx1"/>
              </a:solidFill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7092129" y="5723227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8066002" y="5722004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 sz="900" dirty="0">
              <a:solidFill>
                <a:schemeClr val="tx1"/>
              </a:solidFill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n-NO" sz="90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nn-NO" sz="900" dirty="0">
                <a:solidFill>
                  <a:schemeClr val="tx1"/>
                </a:solidFill>
              </a:rPr>
              <a:t> 13:00-18:00</a:t>
            </a:r>
          </a:p>
          <a:p>
            <a:pPr algn="ctr"/>
            <a:r>
              <a:rPr lang="nn-NO" sz="900" dirty="0">
                <a:solidFill>
                  <a:schemeClr val="tx1"/>
                </a:solidFill>
              </a:rPr>
              <a:t>Bllok sistem 09,10,11,14 dhjetor </a:t>
            </a:r>
          </a:p>
          <a:p>
            <a:pPr algn="ctr"/>
            <a:r>
              <a:rPr lang="nn-NO" sz="900" dirty="0">
                <a:solidFill>
                  <a:schemeClr val="tx1"/>
                </a:solidFill>
              </a:rPr>
              <a:t>Salla 204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9029602" y="5718465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15:00 – 16:30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(</a:t>
            </a:r>
            <a:r>
              <a:rPr lang="en-US" sz="900" dirty="0" err="1">
                <a:solidFill>
                  <a:schemeClr val="tx1"/>
                </a:solidFill>
              </a:rPr>
              <a:t>Cdo</a:t>
            </a:r>
            <a:r>
              <a:rPr lang="en-US" sz="900" dirty="0">
                <a:solidFill>
                  <a:schemeClr val="tx1"/>
                </a:solidFill>
              </a:rPr>
              <a:t> 2 </a:t>
            </a:r>
            <a:r>
              <a:rPr lang="en-US" sz="900" dirty="0" err="1">
                <a:solidFill>
                  <a:schemeClr val="tx1"/>
                </a:solidFill>
              </a:rPr>
              <a:t>jave</a:t>
            </a:r>
            <a:r>
              <a:rPr lang="en-US" sz="900" dirty="0">
                <a:solidFill>
                  <a:schemeClr val="tx1"/>
                </a:solidFill>
              </a:rPr>
              <a:t>) Online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U: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12:</a:t>
            </a:r>
            <a:r>
              <a:rPr lang="en-US" sz="900" dirty="0">
                <a:solidFill>
                  <a:schemeClr val="tx1"/>
                </a:solidFill>
              </a:rPr>
              <a:t>00</a:t>
            </a:r>
            <a:r>
              <a:rPr lang="pl-PL" sz="900" dirty="0">
                <a:solidFill>
                  <a:schemeClr val="tx1"/>
                </a:solidFill>
              </a:rPr>
              <a:t>-14:</a:t>
            </a:r>
            <a:r>
              <a:rPr lang="en-US" sz="900" dirty="0">
                <a:solidFill>
                  <a:schemeClr val="tx1"/>
                </a:solidFill>
              </a:rPr>
              <a:t>30</a:t>
            </a:r>
            <a:endParaRPr lang="pl-PL" sz="900" dirty="0">
              <a:solidFill>
                <a:schemeClr val="tx1"/>
              </a:solidFill>
            </a:endParaRP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Salla </a:t>
            </a:r>
            <a:r>
              <a:rPr lang="en-US" sz="900" dirty="0">
                <a:solidFill>
                  <a:schemeClr val="tx1"/>
                </a:solidFill>
              </a:rPr>
              <a:t>3</a:t>
            </a:r>
            <a:r>
              <a:rPr lang="pl-PL" sz="900" dirty="0">
                <a:solidFill>
                  <a:schemeClr val="tx1"/>
                </a:solidFill>
              </a:rPr>
              <a:t>04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9992859" y="4432839"/>
            <a:ext cx="375106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9995312" y="5718465"/>
            <a:ext cx="372653" cy="15044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186322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8293" y="1176288"/>
            <a:ext cx="369672" cy="637033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328" y="1175398"/>
            <a:ext cx="393193" cy="6370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00" y="8334"/>
            <a:ext cx="600457" cy="7214631"/>
          </a:xfrm>
          <a:prstGeom prst="rect">
            <a:avLst/>
          </a:prstGeom>
        </p:spPr>
      </p:pic>
      <p:sp>
        <p:nvSpPr>
          <p:cNvPr id="145" name="TextBox 144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144" name="TextBox 143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56387" y="546988"/>
            <a:ext cx="332283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FBAD30"/>
                </a:solidFill>
                <a:latin typeface="Helvetica 65 Medium" panose="020B0500000000000000" pitchFamily="2" charset="0"/>
              </a:rPr>
              <a:t>SHSHT: LOGOPEDI/ERGOTERAPI </a:t>
            </a:r>
          </a:p>
          <a:p>
            <a:endParaRPr lang="en-US" sz="1500" b="1" dirty="0">
              <a:solidFill>
                <a:srgbClr val="FBAD30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03492" y="763943"/>
            <a:ext cx="6607899" cy="655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ORARI I LIGJËRATAVE DHE USHTRIMEVE PËR VITIN AKADEMIK 2024/25</a:t>
            </a:r>
            <a:r>
              <a:rPr lang="en-US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  VITI </a:t>
            </a:r>
            <a:r>
              <a:rPr lang="en-US" sz="1300" b="1" dirty="0" err="1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IlI</a:t>
            </a:r>
            <a:r>
              <a:rPr lang="en-US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 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1300" dirty="0">
              <a:solidFill>
                <a:srgbClr val="FBAD30"/>
              </a:solidFill>
              <a:effectLst/>
              <a:latin typeface="Helvetica LT Std" panose="020B05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-1033538" y="5340001"/>
            <a:ext cx="352211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LOGOPEDI/ ERGOTERAPI: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 Semestri V-të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46" name="TextBox 45"/>
          <p:cNvSpPr txBox="1"/>
          <p:nvPr/>
        </p:nvSpPr>
        <p:spPr>
          <a:xfrm rot="16200000">
            <a:off x="9938524" y="1408250"/>
            <a:ext cx="45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ECTS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318061" y="2106968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62619" y="2153199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9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grpSp>
        <p:nvGrpSpPr>
          <p:cNvPr id="154" name="Group 153"/>
          <p:cNvGrpSpPr/>
          <p:nvPr/>
        </p:nvGrpSpPr>
        <p:grpSpPr>
          <a:xfrm>
            <a:off x="10050636" y="2091579"/>
            <a:ext cx="286185" cy="4503119"/>
            <a:chOff x="997920" y="2229544"/>
            <a:chExt cx="286185" cy="4503119"/>
          </a:xfrm>
        </p:grpSpPr>
        <p:sp>
          <p:nvSpPr>
            <p:cNvPr id="147" name="TextBox 146"/>
            <p:cNvSpPr txBox="1"/>
            <p:nvPr/>
          </p:nvSpPr>
          <p:spPr>
            <a:xfrm>
              <a:off x="1011647" y="2229544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019289" y="2930838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014083" y="3630505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1014083" y="4330172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1011647" y="5029839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997920" y="5786775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1011647" y="6486442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</p:grpSp>
      <p:sp>
        <p:nvSpPr>
          <p:cNvPr id="11" name="Rectangle 10"/>
          <p:cNvSpPr/>
          <p:nvPr/>
        </p:nvSpPr>
        <p:spPr>
          <a:xfrm>
            <a:off x="1078989" y="1812250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>
                <a:solidFill>
                  <a:schemeClr val="tx1"/>
                </a:solidFill>
              </a:rPr>
              <a:t>ERGOTERAPI</a:t>
            </a:r>
          </a:p>
          <a:p>
            <a:pPr algn="ctr"/>
            <a:r>
              <a:rPr lang="it-IT" sz="1100" dirty="0">
                <a:solidFill>
                  <a:schemeClr val="tx1"/>
                </a:solidFill>
              </a:rPr>
              <a:t>Praktike klinike 4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076271" y="3102243"/>
            <a:ext cx="105886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MSc. </a:t>
            </a:r>
            <a:r>
              <a:rPr lang="en-US" sz="1000" dirty="0" err="1">
                <a:solidFill>
                  <a:schemeClr val="tx1"/>
                </a:solidFill>
              </a:rPr>
              <a:t>Resmije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Sopa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tx1"/>
                </a:solidFill>
              </a:rPr>
              <a:t>1h L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3775947" y="1812432"/>
            <a:ext cx="398574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303</a:t>
            </a:r>
          </a:p>
        </p:txBody>
      </p:sp>
      <p:sp>
        <p:nvSpPr>
          <p:cNvPr id="80" name="Rectangle 79"/>
          <p:cNvSpPr/>
          <p:nvPr/>
        </p:nvSpPr>
        <p:spPr>
          <a:xfrm>
            <a:off x="3778401" y="3098059"/>
            <a:ext cx="396120" cy="13324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900" dirty="0">
                <a:solidFill>
                  <a:schemeClr val="tx1"/>
                </a:solidFill>
              </a:rPr>
              <a:t>09:00-16:00 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QTH,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Intuticione të jashtme</a:t>
            </a:r>
          </a:p>
        </p:txBody>
      </p:sp>
      <p:sp>
        <p:nvSpPr>
          <p:cNvPr id="82" name="Rectangle 81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00" dirty="0">
              <a:solidFill>
                <a:schemeClr val="tx1"/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</a:rPr>
              <a:t>09:00-16:00 </a:t>
            </a:r>
          </a:p>
          <a:p>
            <a:pPr algn="ctr"/>
            <a:r>
              <a:rPr lang="es-ES" sz="900" dirty="0" err="1">
                <a:solidFill>
                  <a:schemeClr val="tx1"/>
                </a:solidFill>
              </a:rPr>
              <a:t>QTH,Institucione</a:t>
            </a:r>
            <a:r>
              <a:rPr lang="es-ES" sz="900" dirty="0">
                <a:solidFill>
                  <a:schemeClr val="tx1"/>
                </a:solidFill>
              </a:rPr>
              <a:t> </a:t>
            </a:r>
            <a:r>
              <a:rPr lang="es-ES" sz="900" dirty="0" err="1">
                <a:solidFill>
                  <a:schemeClr val="tx1"/>
                </a:solidFill>
              </a:rPr>
              <a:t>të</a:t>
            </a:r>
            <a:r>
              <a:rPr lang="es-ES" sz="900" dirty="0">
                <a:solidFill>
                  <a:schemeClr val="tx1"/>
                </a:solidFill>
              </a:rPr>
              <a:t> </a:t>
            </a:r>
            <a:r>
              <a:rPr lang="es-ES" sz="900" dirty="0" err="1">
                <a:solidFill>
                  <a:schemeClr val="tx1"/>
                </a:solidFill>
              </a:rPr>
              <a:t>jashtme</a:t>
            </a:r>
            <a:endParaRPr lang="es-ES" sz="900" dirty="0">
              <a:solidFill>
                <a:schemeClr val="tx1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00" dirty="0">
              <a:solidFill>
                <a:schemeClr val="tx1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l-PL" sz="900" dirty="0">
                <a:solidFill>
                  <a:prstClr val="black"/>
                </a:solidFill>
              </a:rPr>
              <a:t>Ligjerate 10%</a:t>
            </a:r>
          </a:p>
          <a:p>
            <a:pPr lvl="0" algn="ctr"/>
            <a:r>
              <a:rPr lang="pl-PL" sz="900" dirty="0">
                <a:solidFill>
                  <a:prstClr val="black"/>
                </a:solidFill>
              </a:rPr>
              <a:t> </a:t>
            </a:r>
            <a:r>
              <a:rPr lang="en-US" sz="900" dirty="0">
                <a:solidFill>
                  <a:prstClr val="black"/>
                </a:solidFill>
              </a:rPr>
              <a:t>11:00 – 11:45</a:t>
            </a:r>
            <a:endParaRPr lang="pl-PL" sz="900" dirty="0">
              <a:solidFill>
                <a:prstClr val="black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09:00-16:00 </a:t>
            </a:r>
          </a:p>
          <a:p>
            <a:pPr algn="ctr"/>
            <a:r>
              <a:rPr lang="en-US" sz="900" dirty="0" err="1">
                <a:solidFill>
                  <a:schemeClr val="tx1"/>
                </a:solidFill>
              </a:rPr>
              <a:t>QTH,Inst</a:t>
            </a:r>
            <a:endParaRPr lang="en-US" sz="900" dirty="0">
              <a:solidFill>
                <a:schemeClr val="tx1"/>
              </a:solidFill>
            </a:endParaRPr>
          </a:p>
          <a:p>
            <a:pPr algn="ctr"/>
            <a:r>
              <a:rPr lang="en-US" sz="900" dirty="0" err="1">
                <a:solidFill>
                  <a:schemeClr val="tx1"/>
                </a:solidFill>
              </a:rPr>
              <a:t>itucione</a:t>
            </a:r>
            <a:r>
              <a:rPr lang="en-US" sz="900" dirty="0">
                <a:solidFill>
                  <a:schemeClr val="tx1"/>
                </a:solidFill>
              </a:rPr>
              <a:t> </a:t>
            </a:r>
            <a:r>
              <a:rPr lang="en-US" sz="900" dirty="0" err="1">
                <a:solidFill>
                  <a:schemeClr val="tx1"/>
                </a:solidFill>
              </a:rPr>
              <a:t>të</a:t>
            </a:r>
            <a:r>
              <a:rPr lang="en-US" sz="900" dirty="0">
                <a:solidFill>
                  <a:schemeClr val="tx1"/>
                </a:solidFill>
              </a:rPr>
              <a:t> </a:t>
            </a:r>
            <a:r>
              <a:rPr lang="en-US" sz="900" dirty="0" err="1">
                <a:solidFill>
                  <a:schemeClr val="tx1"/>
                </a:solidFill>
              </a:rPr>
              <a:t>jashtme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00" dirty="0">
              <a:solidFill>
                <a:schemeClr val="tx1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00" dirty="0">
              <a:solidFill>
                <a:schemeClr val="tx1"/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9992859" y="1812432"/>
            <a:ext cx="375106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96" name="Rectangle 95"/>
          <p:cNvSpPr/>
          <p:nvPr/>
        </p:nvSpPr>
        <p:spPr>
          <a:xfrm>
            <a:off x="9995312" y="3098059"/>
            <a:ext cx="372653" cy="13324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98" name="Rectangle 97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1076271" y="5722649"/>
            <a:ext cx="105886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2126729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3088385" y="5719638"/>
            <a:ext cx="319067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3406424" y="4432839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3408878" y="5718465"/>
            <a:ext cx="372450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3775947" y="4432839"/>
            <a:ext cx="398574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800" dirty="0">
              <a:solidFill>
                <a:schemeClr val="tx1"/>
              </a:solidFill>
            </a:endParaRPr>
          </a:p>
        </p:txBody>
      </p:sp>
      <p:sp>
        <p:nvSpPr>
          <p:cNvPr id="107" name="Rectangle 106"/>
          <p:cNvSpPr/>
          <p:nvPr/>
        </p:nvSpPr>
        <p:spPr>
          <a:xfrm>
            <a:off x="3778401" y="5714976"/>
            <a:ext cx="396120" cy="15044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800" dirty="0">
              <a:solidFill>
                <a:schemeClr val="tx1"/>
              </a:solidFill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 sz="900" dirty="0">
              <a:solidFill>
                <a:schemeClr val="tx1"/>
              </a:solidFill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4179495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 sz="900" dirty="0">
              <a:solidFill>
                <a:schemeClr val="tx1"/>
              </a:solidFill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5151561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00" dirty="0">
              <a:solidFill>
                <a:schemeClr val="tx1"/>
              </a:solidFill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6117978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00" dirty="0">
              <a:solidFill>
                <a:schemeClr val="tx1"/>
              </a:solidFill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7092129" y="5723227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8066002" y="5722004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 sz="900" dirty="0">
              <a:solidFill>
                <a:schemeClr val="tx1"/>
              </a:solidFill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 sz="900" dirty="0">
              <a:solidFill>
                <a:schemeClr val="tx1"/>
              </a:solidFill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9029602" y="5718465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00" dirty="0">
              <a:solidFill>
                <a:schemeClr val="tx1"/>
              </a:solidFill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9992859" y="4432839"/>
            <a:ext cx="375106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25" name="Rectangle 124"/>
          <p:cNvSpPr/>
          <p:nvPr/>
        </p:nvSpPr>
        <p:spPr>
          <a:xfrm>
            <a:off x="9995312" y="5718465"/>
            <a:ext cx="372653" cy="15044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02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7999</TotalTime>
  <Words>1890</Words>
  <Application>Microsoft Office PowerPoint</Application>
  <PresentationFormat>Custom</PresentationFormat>
  <Paragraphs>736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Helvetica 65 Medium</vt:lpstr>
      <vt:lpstr>Helvetica LT Std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Briki</dc:creator>
  <cp:lastModifiedBy>Bardha Kika</cp:lastModifiedBy>
  <cp:revision>63</cp:revision>
  <dcterms:created xsi:type="dcterms:W3CDTF">2023-02-16T09:34:27Z</dcterms:created>
  <dcterms:modified xsi:type="dcterms:W3CDTF">2024-11-05T15:19:53Z</dcterms:modified>
</cp:coreProperties>
</file>