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</p:sldIdLst>
  <p:sldSz cx="10691813" cy="7559675"/>
  <p:notesSz cx="9144000" cy="6858000"/>
  <p:defaultTextStyle>
    <a:defPPr>
      <a:defRPr lang="en-US"/>
    </a:defPPr>
    <a:lvl1pPr marL="0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1pPr>
    <a:lvl2pPr marL="497693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2pPr>
    <a:lvl3pPr marL="995384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3pPr>
    <a:lvl4pPr marL="1493077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4pPr>
    <a:lvl5pPr marL="1990770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5pPr>
    <a:lvl6pPr marL="2488462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6pPr>
    <a:lvl7pPr marL="2986154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7pPr>
    <a:lvl8pPr marL="3483847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8pPr>
    <a:lvl9pPr marL="3981539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A9DE"/>
    <a:srgbClr val="CCCCCC"/>
    <a:srgbClr val="2479BF"/>
    <a:srgbClr val="FBAD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>
        <p:scale>
          <a:sx n="69" d="100"/>
          <a:sy n="69" d="100"/>
        </p:scale>
        <p:origin x="81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297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035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032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598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923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128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209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826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763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067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BBEF9-8F01-4657-8067-918A9FE0874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497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075487" y="1816616"/>
            <a:ext cx="1058862" cy="12922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2" name="Rectangle 131"/>
          <p:cNvSpPr/>
          <p:nvPr/>
        </p:nvSpPr>
        <p:spPr>
          <a:xfrm>
            <a:off x="10000859" y="1812668"/>
            <a:ext cx="359147" cy="12778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33" name="Rectangle 132"/>
          <p:cNvSpPr/>
          <p:nvPr/>
        </p:nvSpPr>
        <p:spPr>
          <a:xfrm>
            <a:off x="3785911" y="1818445"/>
            <a:ext cx="391824" cy="12720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303</a:t>
            </a:r>
          </a:p>
          <a:p>
            <a:r>
              <a:rPr lang="en-US" sz="1000">
                <a:solidFill>
                  <a:schemeClr val="tx1"/>
                </a:solidFill>
              </a:rPr>
              <a:t>LAB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35" name="Rectangle 134"/>
          <p:cNvSpPr/>
          <p:nvPr/>
        </p:nvSpPr>
        <p:spPr>
          <a:xfrm>
            <a:off x="10000859" y="3103059"/>
            <a:ext cx="359147" cy="13228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6" name="Rectangle 135"/>
          <p:cNvSpPr/>
          <p:nvPr/>
        </p:nvSpPr>
        <p:spPr>
          <a:xfrm>
            <a:off x="3785911" y="3108835"/>
            <a:ext cx="391824" cy="13170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303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205</a:t>
            </a:r>
          </a:p>
        </p:txBody>
      </p:sp>
      <p:sp>
        <p:nvSpPr>
          <p:cNvPr id="138" name="Rectangle 137"/>
          <p:cNvSpPr/>
          <p:nvPr/>
        </p:nvSpPr>
        <p:spPr>
          <a:xfrm>
            <a:off x="10000859" y="4440744"/>
            <a:ext cx="359147" cy="12742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9" name="Rectangle 138"/>
          <p:cNvSpPr/>
          <p:nvPr/>
        </p:nvSpPr>
        <p:spPr>
          <a:xfrm>
            <a:off x="3785911" y="4431955"/>
            <a:ext cx="391824" cy="12789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303</a:t>
            </a:r>
          </a:p>
        </p:txBody>
      </p:sp>
      <p:sp>
        <p:nvSpPr>
          <p:cNvPr id="140" name="Rectangle 139"/>
          <p:cNvSpPr/>
          <p:nvPr/>
        </p:nvSpPr>
        <p:spPr>
          <a:xfrm>
            <a:off x="10000859" y="5726369"/>
            <a:ext cx="359147" cy="14963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42" name="Rectangle 141"/>
          <p:cNvSpPr/>
          <p:nvPr/>
        </p:nvSpPr>
        <p:spPr>
          <a:xfrm>
            <a:off x="3785911" y="5717579"/>
            <a:ext cx="391824" cy="15018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303</a:t>
            </a: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303</a:t>
            </a:r>
          </a:p>
        </p:txBody>
      </p:sp>
      <p:sp>
        <p:nvSpPr>
          <p:cNvPr id="131" name="Rectangle 130"/>
          <p:cNvSpPr/>
          <p:nvPr/>
        </p:nvSpPr>
        <p:spPr>
          <a:xfrm>
            <a:off x="10000859" y="1179613"/>
            <a:ext cx="359147" cy="619326"/>
          </a:xfrm>
          <a:prstGeom prst="rect">
            <a:avLst/>
          </a:prstGeom>
          <a:solidFill>
            <a:srgbClr val="35A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3785911" y="1185390"/>
            <a:ext cx="391824" cy="613550"/>
          </a:xfrm>
          <a:prstGeom prst="rect">
            <a:avLst/>
          </a:prstGeom>
          <a:solidFill>
            <a:srgbClr val="35A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7" name="Rectangle 126"/>
          <p:cNvSpPr/>
          <p:nvPr/>
        </p:nvSpPr>
        <p:spPr>
          <a:xfrm>
            <a:off x="510652" y="1817193"/>
            <a:ext cx="380404" cy="5409309"/>
          </a:xfrm>
          <a:prstGeom prst="rect">
            <a:avLst/>
          </a:prstGeom>
          <a:solidFill>
            <a:srgbClr val="35A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65" name="Picture 6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716" y="1175399"/>
            <a:ext cx="1096012" cy="637033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3" y="1175399"/>
            <a:ext cx="836810" cy="637033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9" y="1175399"/>
            <a:ext cx="954026" cy="637033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06" y="1175400"/>
            <a:ext cx="954026" cy="637033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40" y="1175400"/>
            <a:ext cx="954026" cy="6370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22" y="1175400"/>
            <a:ext cx="954026" cy="6370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29" y="1175401"/>
            <a:ext cx="353569" cy="6370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04" y="1175403"/>
            <a:ext cx="304801" cy="6370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11" y="1175402"/>
            <a:ext cx="957074" cy="637033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9" y="1175403"/>
            <a:ext cx="1042418" cy="637033"/>
          </a:xfrm>
          <a:prstGeom prst="rect">
            <a:avLst/>
          </a:prstGeom>
        </p:spPr>
      </p:pic>
      <p:sp>
        <p:nvSpPr>
          <p:cNvPr id="145" name="TextBox 144"/>
          <p:cNvSpPr txBox="1"/>
          <p:nvPr/>
        </p:nvSpPr>
        <p:spPr>
          <a:xfrm rot="16200000">
            <a:off x="3378084" y="1408249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L/U/P</a:t>
            </a:r>
          </a:p>
        </p:txBody>
      </p:sp>
      <p:sp>
        <p:nvSpPr>
          <p:cNvPr id="144" name="TextBox 143"/>
          <p:cNvSpPr txBox="1"/>
          <p:nvPr/>
        </p:nvSpPr>
        <p:spPr>
          <a:xfrm rot="16200000">
            <a:off x="3055279" y="1408250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O/Z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MËSIMDHËNËSI</a:t>
            </a:r>
          </a:p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/ASISTENTI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12" y="877150"/>
            <a:ext cx="1360965" cy="22587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89375" y="546881"/>
            <a:ext cx="134684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35A9DE"/>
                </a:solidFill>
                <a:latin typeface="Helvetica 65 Medium" panose="020B0500000000000000" pitchFamily="2" charset="0"/>
              </a:rPr>
              <a:t>INFERMIERI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60040" y="802543"/>
            <a:ext cx="613719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sq-AL" sz="1300" b="1" dirty="0">
                <a:solidFill>
                  <a:srgbClr val="35A9DE"/>
                </a:solidFill>
                <a:effectLst/>
                <a:latin typeface="Helvetica LT Std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ORARI I LIGJËRATAVE DHE USHTRIMEVE PËR VITIN AKADEMIK 2024/2025</a:t>
            </a:r>
            <a:endParaRPr lang="en-US" sz="1300" dirty="0">
              <a:solidFill>
                <a:srgbClr val="35A9DE"/>
              </a:solidFill>
              <a:effectLst/>
              <a:latin typeface="Helvetica LT Std" panose="020B05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-446796" y="5783068"/>
            <a:ext cx="230063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INFERMIERI: </a:t>
            </a:r>
            <a:r>
              <a:rPr lang="it-IT" sz="1300" dirty="0">
                <a:solidFill>
                  <a:schemeClr val="bg1"/>
                </a:solidFill>
                <a:latin typeface="Helvetica LT Std" panose="020B0504020202020204" pitchFamily="34" charset="0"/>
              </a:rPr>
              <a:t> Semestri I-rë </a:t>
            </a:r>
            <a:endParaRPr lang="en-US" sz="1300" b="1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MODULI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HËNË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MARTË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MËRKURË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ENJTE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PREMTE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SHTUNË</a:t>
            </a:r>
          </a:p>
        </p:txBody>
      </p:sp>
      <p:sp>
        <p:nvSpPr>
          <p:cNvPr id="46" name="TextBox 45"/>
          <p:cNvSpPr txBox="1"/>
          <p:nvPr/>
        </p:nvSpPr>
        <p:spPr>
          <a:xfrm rot="16200000">
            <a:off x="9938524" y="1408250"/>
            <a:ext cx="45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ECTS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318061" y="2106968"/>
            <a:ext cx="7930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Kujdesi</a:t>
            </a:r>
            <a:r>
              <a:rPr lang="en-US" sz="1000" dirty="0"/>
              <a:t> </a:t>
            </a:r>
            <a:r>
              <a:rPr lang="en-US" sz="1000" dirty="0" err="1"/>
              <a:t>Infermieror</a:t>
            </a:r>
            <a:r>
              <a:rPr lang="en-US" sz="1000" dirty="0"/>
              <a:t>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40065" y="213201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1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47707" y="276946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2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42501" y="348423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3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42501" y="4219465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4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40065" y="4934233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5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26338" y="562724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6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35818" y="1583495"/>
            <a:ext cx="3353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Nr</a:t>
            </a:r>
            <a:r>
              <a:rPr lang="en-US" sz="75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SALLA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840065" y="6339294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7</a:t>
            </a:r>
          </a:p>
        </p:txBody>
      </p:sp>
      <p:grpSp>
        <p:nvGrpSpPr>
          <p:cNvPr id="154" name="Group 153"/>
          <p:cNvGrpSpPr/>
          <p:nvPr/>
        </p:nvGrpSpPr>
        <p:grpSpPr>
          <a:xfrm>
            <a:off x="10050636" y="2091579"/>
            <a:ext cx="271361" cy="4503119"/>
            <a:chOff x="997920" y="2229544"/>
            <a:chExt cx="271361" cy="4503119"/>
          </a:xfrm>
        </p:grpSpPr>
        <p:sp>
          <p:nvSpPr>
            <p:cNvPr id="147" name="TextBox 146"/>
            <p:cNvSpPr txBox="1"/>
            <p:nvPr/>
          </p:nvSpPr>
          <p:spPr>
            <a:xfrm>
              <a:off x="1011647" y="2229544"/>
              <a:ext cx="1847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000" dirty="0">
                <a:solidFill>
                  <a:schemeClr val="bg1"/>
                </a:solidFill>
                <a:latin typeface="Helvetica 65 Medium" panose="020B0500000000000000" pitchFamily="2" charset="0"/>
              </a:endParaRP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1019289" y="2930838"/>
              <a:ext cx="1847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000" dirty="0">
                <a:solidFill>
                  <a:schemeClr val="bg1"/>
                </a:solidFill>
                <a:latin typeface="Helvetica 65 Medium" panose="020B0500000000000000" pitchFamily="2" charset="0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014083" y="3630505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3</a:t>
              </a: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1011647" y="5029839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3</a:t>
              </a: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997920" y="5786775"/>
              <a:ext cx="1847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000" dirty="0">
                <a:solidFill>
                  <a:schemeClr val="bg1"/>
                </a:solidFill>
                <a:latin typeface="Helvetica 65 Medium" panose="020B0500000000000000" pitchFamily="2" charset="0"/>
              </a:endParaRP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1011647" y="6486442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 65 Medium" panose="020B0500000000000000" pitchFamily="2" charset="0"/>
                </a:rPr>
                <a:t>3</a:t>
              </a:r>
            </a:p>
          </p:txBody>
        </p:sp>
      </p:grpSp>
      <p:sp>
        <p:nvSpPr>
          <p:cNvPr id="71" name="Rectangle 70"/>
          <p:cNvSpPr/>
          <p:nvPr/>
        </p:nvSpPr>
        <p:spPr>
          <a:xfrm>
            <a:off x="1110647" y="3009253"/>
            <a:ext cx="1058862" cy="14947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Etika </a:t>
            </a:r>
            <a:r>
              <a:rPr lang="en-US" sz="1000" dirty="0" err="1">
                <a:solidFill>
                  <a:schemeClr val="tx1"/>
                </a:solidFill>
              </a:rPr>
              <a:t>dhe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Filozofia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në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Kujdesin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Infermieror</a:t>
            </a:r>
            <a:r>
              <a:rPr lang="en-US" sz="1000" dirty="0">
                <a:solidFill>
                  <a:schemeClr val="tx1"/>
                </a:solidFill>
              </a:rPr>
              <a:t> me </a:t>
            </a:r>
            <a:r>
              <a:rPr lang="en-US" sz="1000" dirty="0" err="1">
                <a:solidFill>
                  <a:schemeClr val="tx1"/>
                </a:solidFill>
              </a:rPr>
              <a:t>legjislacionin</a:t>
            </a:r>
            <a:r>
              <a:rPr lang="en-US" sz="1000" dirty="0">
                <a:solidFill>
                  <a:schemeClr val="tx1"/>
                </a:solidFill>
              </a:rPr>
              <a:t> e </a:t>
            </a:r>
            <a:r>
              <a:rPr lang="en-US" sz="1000" dirty="0" err="1">
                <a:solidFill>
                  <a:schemeClr val="tx1"/>
                </a:solidFill>
              </a:rPr>
              <a:t>kujdesit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shëndetësor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2124293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Prof Ass. Naime </a:t>
            </a:r>
            <a:r>
              <a:rPr lang="en-US" sz="1000" dirty="0" err="1">
                <a:solidFill>
                  <a:schemeClr val="tx1"/>
                </a:solidFill>
              </a:rPr>
              <a:t>Brajshori</a:t>
            </a:r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PhD cand. Adelina </a:t>
            </a:r>
            <a:r>
              <a:rPr lang="en-US" sz="1000" dirty="0" err="1">
                <a:solidFill>
                  <a:schemeClr val="tx1"/>
                </a:solidFill>
              </a:rPr>
              <a:t>Lahu</a:t>
            </a:r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MSc. </a:t>
            </a:r>
            <a:r>
              <a:rPr lang="en-US" sz="1000" dirty="0" err="1">
                <a:solidFill>
                  <a:schemeClr val="tx1"/>
                </a:solidFill>
              </a:rPr>
              <a:t>Lulzim</a:t>
            </a:r>
            <a:r>
              <a:rPr lang="en-US" sz="1000" dirty="0">
                <a:solidFill>
                  <a:schemeClr val="tx1"/>
                </a:solidFill>
              </a:rPr>
              <a:t> Gashi</a:t>
            </a:r>
          </a:p>
        </p:txBody>
      </p:sp>
      <p:sp>
        <p:nvSpPr>
          <p:cNvPr id="74" name="Rectangle 73"/>
          <p:cNvSpPr/>
          <p:nvPr/>
        </p:nvSpPr>
        <p:spPr>
          <a:xfrm>
            <a:off x="2126729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PhD cand. </a:t>
            </a:r>
            <a:r>
              <a:rPr lang="en-US" sz="1000" dirty="0" err="1">
                <a:solidFill>
                  <a:schemeClr val="tx1"/>
                </a:solidFill>
              </a:rPr>
              <a:t>Kaltrina</a:t>
            </a:r>
            <a:r>
              <a:rPr lang="en-US" sz="1000" dirty="0">
                <a:solidFill>
                  <a:schemeClr val="tx1"/>
                </a:solidFill>
              </a:rPr>
              <a:t> Azizi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PhD. </a:t>
            </a:r>
            <a:r>
              <a:rPr lang="en-US" sz="1000" dirty="0" err="1">
                <a:solidFill>
                  <a:schemeClr val="tx1"/>
                </a:solidFill>
              </a:rPr>
              <a:t>Ditar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Kabashi</a:t>
            </a:r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BSc. </a:t>
            </a:r>
            <a:r>
              <a:rPr lang="en-US" sz="1000" dirty="0" err="1">
                <a:solidFill>
                  <a:schemeClr val="tx1"/>
                </a:solidFill>
              </a:rPr>
              <a:t>Blerina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Gerxhaliu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3085936" y="1813605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77" name="Rectangle 76"/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1"/>
                </a:solidFill>
              </a:rPr>
              <a:t>L/U </a:t>
            </a:r>
            <a:r>
              <a:rPr lang="en-US" sz="900" dirty="0">
                <a:solidFill>
                  <a:schemeClr val="tx1"/>
                </a:solidFill>
              </a:rPr>
              <a:t>4+2</a:t>
            </a:r>
          </a:p>
        </p:txBody>
      </p:sp>
      <p:sp>
        <p:nvSpPr>
          <p:cNvPr id="78" name="Rectangle 77"/>
          <p:cNvSpPr/>
          <p:nvPr/>
        </p:nvSpPr>
        <p:spPr>
          <a:xfrm>
            <a:off x="3408878" y="3098059"/>
            <a:ext cx="372450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L/U </a:t>
            </a:r>
            <a:r>
              <a:rPr lang="en-US" sz="900" dirty="0">
                <a:solidFill>
                  <a:schemeClr val="tx1"/>
                </a:solidFill>
              </a:rPr>
              <a:t>2+2</a:t>
            </a:r>
          </a:p>
        </p:txBody>
      </p:sp>
      <p:sp>
        <p:nvSpPr>
          <p:cNvPr id="81" name="Rectangle 80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5149125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L: 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14:30-16:00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303</a:t>
            </a:r>
          </a:p>
        </p:txBody>
      </p:sp>
      <p:sp>
        <p:nvSpPr>
          <p:cNvPr id="85" name="Rectangle 84"/>
          <p:cNvSpPr/>
          <p:nvPr/>
        </p:nvSpPr>
        <p:spPr>
          <a:xfrm>
            <a:off x="6115542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tx1"/>
                </a:solidFill>
              </a:rPr>
              <a:t>L: </a:t>
            </a:r>
          </a:p>
          <a:p>
            <a:pPr algn="ctr"/>
            <a:r>
              <a:rPr lang="en-US" sz="1000">
                <a:solidFill>
                  <a:schemeClr val="tx1"/>
                </a:solidFill>
              </a:rPr>
              <a:t>14:30-16:00</a:t>
            </a:r>
          </a:p>
          <a:p>
            <a:pPr algn="ctr"/>
            <a:r>
              <a:rPr lang="en-US" sz="1000">
                <a:solidFill>
                  <a:schemeClr val="tx1"/>
                </a:solidFill>
              </a:rPr>
              <a:t>303</a:t>
            </a:r>
          </a:p>
        </p:txBody>
      </p:sp>
      <p:sp>
        <p:nvSpPr>
          <p:cNvPr id="86" name="Rectangle 85"/>
          <p:cNvSpPr/>
          <p:nvPr/>
        </p:nvSpPr>
        <p:spPr>
          <a:xfrm>
            <a:off x="6117978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L: 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14:30-16:00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303</a:t>
            </a:r>
          </a:p>
        </p:txBody>
      </p:sp>
      <p:sp>
        <p:nvSpPr>
          <p:cNvPr id="88" name="Rectangle 87"/>
          <p:cNvSpPr/>
          <p:nvPr/>
        </p:nvSpPr>
        <p:spPr>
          <a:xfrm>
            <a:off x="7092128" y="3102821"/>
            <a:ext cx="108090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000" dirty="0">
                <a:solidFill>
                  <a:schemeClr val="tx1"/>
                </a:solidFill>
              </a:rPr>
              <a:t>U: </a:t>
            </a:r>
          </a:p>
          <a:p>
            <a:pPr algn="ctr"/>
            <a:r>
              <a:rPr lang="pl-PL" sz="1000" dirty="0">
                <a:solidFill>
                  <a:schemeClr val="tx1"/>
                </a:solidFill>
              </a:rPr>
              <a:t>Gr:1 10:40-11:25</a:t>
            </a:r>
          </a:p>
          <a:p>
            <a:pPr algn="ctr"/>
            <a:r>
              <a:rPr lang="pl-PL" sz="1000" dirty="0">
                <a:solidFill>
                  <a:schemeClr val="tx1"/>
                </a:solidFill>
              </a:rPr>
              <a:t>Gr:2 11:30-12:15</a:t>
            </a:r>
          </a:p>
          <a:p>
            <a:pPr algn="ctr"/>
            <a:r>
              <a:rPr lang="pl-PL" sz="1000" dirty="0">
                <a:solidFill>
                  <a:schemeClr val="tx1"/>
                </a:solidFill>
              </a:rPr>
              <a:t>Gr:3 12:20-13:05</a:t>
            </a:r>
          </a:p>
          <a:p>
            <a:pPr algn="ctr"/>
            <a:r>
              <a:rPr lang="pl-PL" sz="1000" dirty="0">
                <a:solidFill>
                  <a:schemeClr val="tx1"/>
                </a:solidFill>
              </a:rPr>
              <a:t>205</a:t>
            </a:r>
          </a:p>
        </p:txBody>
      </p:sp>
      <p:sp>
        <p:nvSpPr>
          <p:cNvPr id="89" name="Rectangle 88"/>
          <p:cNvSpPr/>
          <p:nvPr/>
        </p:nvSpPr>
        <p:spPr>
          <a:xfrm>
            <a:off x="8063567" y="1815971"/>
            <a:ext cx="87523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>
                <a:solidFill>
                  <a:schemeClr val="tx1"/>
                </a:solidFill>
              </a:rPr>
              <a:t>Orë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kontakti</a:t>
            </a:r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14:30-15:30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online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8047835" y="3133222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>
                <a:solidFill>
                  <a:schemeClr val="tx1"/>
                </a:solidFill>
              </a:rPr>
              <a:t>Orë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kontakti</a:t>
            </a:r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15:45-16:30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online</a:t>
            </a:r>
          </a:p>
        </p:txBody>
      </p:sp>
      <p:sp>
        <p:nvSpPr>
          <p:cNvPr id="91" name="Rectangle 90"/>
          <p:cNvSpPr/>
          <p:nvPr/>
        </p:nvSpPr>
        <p:spPr>
          <a:xfrm>
            <a:off x="8890716" y="1812432"/>
            <a:ext cx="109876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800" dirty="0">
                <a:solidFill>
                  <a:schemeClr val="tx1"/>
                </a:solidFill>
              </a:rPr>
              <a:t>Gr. 1</a:t>
            </a:r>
            <a:r>
              <a:rPr lang="en-US" sz="800" dirty="0">
                <a:solidFill>
                  <a:schemeClr val="tx1"/>
                </a:solidFill>
              </a:rPr>
              <a:t>(</a:t>
            </a:r>
            <a:r>
              <a:rPr lang="en-US" sz="800" dirty="0" err="1">
                <a:solidFill>
                  <a:schemeClr val="tx1"/>
                </a:solidFill>
              </a:rPr>
              <a:t>a.b</a:t>
            </a:r>
            <a:r>
              <a:rPr lang="en-US" sz="800" dirty="0">
                <a:solidFill>
                  <a:schemeClr val="tx1"/>
                </a:solidFill>
              </a:rPr>
              <a:t>)</a:t>
            </a:r>
            <a:r>
              <a:rPr lang="pl-PL" sz="800" dirty="0">
                <a:solidFill>
                  <a:schemeClr val="tx1"/>
                </a:solidFill>
              </a:rPr>
              <a:t> 09:00-09:45</a:t>
            </a: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Gr. 2 </a:t>
            </a:r>
            <a:r>
              <a:rPr lang="en-US" sz="800" dirty="0">
                <a:solidFill>
                  <a:schemeClr val="tx1"/>
                </a:solidFill>
              </a:rPr>
              <a:t>(</a:t>
            </a:r>
            <a:r>
              <a:rPr lang="en-US" sz="800" dirty="0" err="1">
                <a:solidFill>
                  <a:schemeClr val="tx1"/>
                </a:solidFill>
              </a:rPr>
              <a:t>a.b</a:t>
            </a:r>
            <a:r>
              <a:rPr lang="en-US" sz="800" dirty="0">
                <a:solidFill>
                  <a:schemeClr val="tx1"/>
                </a:solidFill>
              </a:rPr>
              <a:t>)</a:t>
            </a:r>
            <a:r>
              <a:rPr lang="pl-PL" sz="800" dirty="0">
                <a:solidFill>
                  <a:schemeClr val="tx1"/>
                </a:solidFill>
              </a:rPr>
              <a:t>09:50-10:35</a:t>
            </a: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Gr.</a:t>
            </a:r>
            <a:r>
              <a:rPr lang="en-US" sz="800" dirty="0">
                <a:solidFill>
                  <a:schemeClr val="tx1"/>
                </a:solidFill>
              </a:rPr>
              <a:t>3(</a:t>
            </a:r>
            <a:r>
              <a:rPr lang="en-US" sz="800" dirty="0" err="1">
                <a:solidFill>
                  <a:schemeClr val="tx1"/>
                </a:solidFill>
              </a:rPr>
              <a:t>a.b</a:t>
            </a:r>
            <a:r>
              <a:rPr lang="en-US" sz="800" dirty="0">
                <a:solidFill>
                  <a:schemeClr val="tx1"/>
                </a:solidFill>
              </a:rPr>
              <a:t>) </a:t>
            </a:r>
            <a:r>
              <a:rPr lang="pl-PL" sz="800" dirty="0">
                <a:solidFill>
                  <a:schemeClr val="tx1"/>
                </a:solidFill>
              </a:rPr>
              <a:t>10:40-11:25</a:t>
            </a: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Gr. </a:t>
            </a:r>
            <a:r>
              <a:rPr lang="en-US" sz="800" dirty="0">
                <a:solidFill>
                  <a:schemeClr val="tx1"/>
                </a:solidFill>
              </a:rPr>
              <a:t>4(</a:t>
            </a:r>
            <a:r>
              <a:rPr lang="en-US" sz="800" dirty="0" err="1">
                <a:solidFill>
                  <a:schemeClr val="tx1"/>
                </a:solidFill>
              </a:rPr>
              <a:t>a.b</a:t>
            </a:r>
            <a:r>
              <a:rPr lang="en-US" sz="800" dirty="0">
                <a:solidFill>
                  <a:schemeClr val="tx1"/>
                </a:solidFill>
              </a:rPr>
              <a:t>) </a:t>
            </a:r>
            <a:r>
              <a:rPr lang="pl-PL" sz="800" dirty="0">
                <a:solidFill>
                  <a:schemeClr val="tx1"/>
                </a:solidFill>
              </a:rPr>
              <a:t>11:30-12:15</a:t>
            </a: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Gr. </a:t>
            </a:r>
            <a:r>
              <a:rPr lang="en-US" sz="800" dirty="0">
                <a:solidFill>
                  <a:schemeClr val="tx1"/>
                </a:solidFill>
              </a:rPr>
              <a:t>5</a:t>
            </a:r>
            <a:r>
              <a:rPr lang="pl-PL" sz="800" dirty="0">
                <a:solidFill>
                  <a:schemeClr val="tx1"/>
                </a:solidFill>
              </a:rPr>
              <a:t> </a:t>
            </a:r>
            <a:r>
              <a:rPr lang="en-US" sz="800" dirty="0">
                <a:solidFill>
                  <a:schemeClr val="tx1"/>
                </a:solidFill>
              </a:rPr>
              <a:t>(</a:t>
            </a:r>
            <a:r>
              <a:rPr lang="en-US" sz="800" dirty="0" err="1">
                <a:solidFill>
                  <a:schemeClr val="tx1"/>
                </a:solidFill>
              </a:rPr>
              <a:t>a.b</a:t>
            </a:r>
            <a:r>
              <a:rPr lang="en-US" sz="800" dirty="0">
                <a:solidFill>
                  <a:schemeClr val="tx1"/>
                </a:solidFill>
              </a:rPr>
              <a:t>)</a:t>
            </a:r>
            <a:r>
              <a:rPr lang="pl-PL" sz="800" dirty="0">
                <a:solidFill>
                  <a:schemeClr val="tx1"/>
                </a:solidFill>
              </a:rPr>
              <a:t>13:50-14:35</a:t>
            </a: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Gr. </a:t>
            </a:r>
            <a:r>
              <a:rPr lang="en-US" sz="800" dirty="0">
                <a:solidFill>
                  <a:schemeClr val="tx1"/>
                </a:solidFill>
              </a:rPr>
              <a:t>6</a:t>
            </a:r>
            <a:r>
              <a:rPr lang="pl-PL" sz="800" dirty="0">
                <a:solidFill>
                  <a:schemeClr val="tx1"/>
                </a:solidFill>
              </a:rPr>
              <a:t> </a:t>
            </a:r>
            <a:r>
              <a:rPr lang="en-US" sz="800" dirty="0">
                <a:solidFill>
                  <a:schemeClr val="tx1"/>
                </a:solidFill>
              </a:rPr>
              <a:t>(</a:t>
            </a:r>
            <a:r>
              <a:rPr lang="en-US" sz="800" dirty="0" err="1">
                <a:solidFill>
                  <a:schemeClr val="tx1"/>
                </a:solidFill>
              </a:rPr>
              <a:t>a.b</a:t>
            </a:r>
            <a:r>
              <a:rPr lang="en-US" sz="800" dirty="0">
                <a:solidFill>
                  <a:schemeClr val="tx1"/>
                </a:solidFill>
              </a:rPr>
              <a:t>)</a:t>
            </a:r>
            <a:r>
              <a:rPr lang="pl-PL" sz="800" dirty="0">
                <a:solidFill>
                  <a:schemeClr val="tx1"/>
                </a:solidFill>
              </a:rPr>
              <a:t>14:40-15:25</a:t>
            </a: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Lab</a:t>
            </a:r>
            <a:r>
              <a:rPr lang="en-US" sz="800" dirty="0">
                <a:solidFill>
                  <a:schemeClr val="tx1"/>
                </a:solidFill>
              </a:rPr>
              <a:t> 1&amp;2</a:t>
            </a:r>
            <a:endParaRPr lang="pl-PL" sz="800" dirty="0">
              <a:solidFill>
                <a:schemeClr val="tx1"/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8945292" y="3098059"/>
            <a:ext cx="104512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1318061" y="4727375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98" name="Rectangle 97"/>
          <p:cNvSpPr/>
          <p:nvPr/>
        </p:nvSpPr>
        <p:spPr>
          <a:xfrm>
            <a:off x="1075487" y="4437023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>
                <a:solidFill>
                  <a:schemeClr val="tx1"/>
                </a:solidFill>
              </a:rPr>
              <a:t>Anatomia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dhe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Fiziologjia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1076271" y="5743798"/>
            <a:ext cx="1058862" cy="6691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>
                <a:solidFill>
                  <a:schemeClr val="tx1"/>
                </a:solidFill>
              </a:rPr>
              <a:t>Patologjia</a:t>
            </a:r>
            <a:r>
              <a:rPr lang="en-US" sz="1000" dirty="0">
                <a:solidFill>
                  <a:schemeClr val="tx1"/>
                </a:solidFill>
              </a:rPr>
              <a:t> e </a:t>
            </a:r>
            <a:r>
              <a:rPr lang="en-US" sz="1000" dirty="0" err="1">
                <a:solidFill>
                  <a:schemeClr val="tx1"/>
                </a:solidFill>
              </a:rPr>
              <a:t>Përgjithshme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dhe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Fiziopatologjia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2124293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MD. </a:t>
            </a:r>
            <a:r>
              <a:rPr lang="en-US" sz="1000" dirty="0" err="1">
                <a:solidFill>
                  <a:schemeClr val="tx1"/>
                </a:solidFill>
              </a:rPr>
              <a:t>Bedri</a:t>
            </a:r>
            <a:r>
              <a:rPr lang="en-US" sz="1000" dirty="0">
                <a:solidFill>
                  <a:schemeClr val="tx1"/>
                </a:solidFill>
              </a:rPr>
              <a:t> Osmani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MD. </a:t>
            </a:r>
            <a:r>
              <a:rPr lang="en-US" sz="1000" dirty="0" err="1">
                <a:solidFill>
                  <a:schemeClr val="tx1"/>
                </a:solidFill>
              </a:rPr>
              <a:t>Diellza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Lipovica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2126729" y="5731107"/>
            <a:ext cx="967384" cy="14918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PhD. </a:t>
            </a:r>
            <a:r>
              <a:rPr lang="en-US" sz="1000" dirty="0" err="1">
                <a:solidFill>
                  <a:schemeClr val="tx1"/>
                </a:solidFill>
              </a:rPr>
              <a:t>Rukije</a:t>
            </a:r>
            <a:r>
              <a:rPr lang="en-US" sz="1000" dirty="0">
                <a:solidFill>
                  <a:schemeClr val="tx1"/>
                </a:solidFill>
              </a:rPr>
              <a:t> Mehmeti</a:t>
            </a: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Prof. Ass. Dr. </a:t>
            </a:r>
            <a:r>
              <a:rPr lang="en-US" sz="1000" dirty="0" err="1">
                <a:solidFill>
                  <a:schemeClr val="tx1"/>
                </a:solidFill>
              </a:rPr>
              <a:t>Gazmend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Bojaj</a:t>
            </a:r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MSc. </a:t>
            </a:r>
            <a:r>
              <a:rPr lang="en-US" sz="1000" dirty="0" err="1">
                <a:solidFill>
                  <a:schemeClr val="tx1"/>
                </a:solidFill>
              </a:rPr>
              <a:t>Vlora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Sveqla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3085936" y="4434012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3088385" y="5719638"/>
            <a:ext cx="319067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O</a:t>
            </a: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3406424" y="4432839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L/U </a:t>
            </a:r>
            <a:r>
              <a:rPr lang="en-US" sz="900" dirty="0">
                <a:solidFill>
                  <a:schemeClr val="tx1"/>
                </a:solidFill>
              </a:rPr>
              <a:t>3+2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3371117" y="5731107"/>
            <a:ext cx="38040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L/U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3+2</a:t>
            </a: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L/U </a:t>
            </a:r>
            <a:r>
              <a:rPr lang="en-US" sz="900" dirty="0">
                <a:solidFill>
                  <a:schemeClr val="tx1"/>
                </a:solidFill>
              </a:rPr>
              <a:t>2+2</a:t>
            </a: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4177059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L: 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15:00-16:30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303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4179495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L: 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13:15-14:45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303</a:t>
            </a: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5149125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5151561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6115542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6117978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16:15-17:45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303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7089693" y="4437601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000" dirty="0">
                <a:solidFill>
                  <a:schemeClr val="tx1"/>
                </a:solidFill>
              </a:rPr>
              <a:t>U: </a:t>
            </a:r>
          </a:p>
          <a:p>
            <a:pPr algn="ctr"/>
            <a:r>
              <a:rPr lang="pl-PL" sz="1000" dirty="0">
                <a:solidFill>
                  <a:schemeClr val="tx1"/>
                </a:solidFill>
              </a:rPr>
              <a:t>Gr:1 09:00-09:45</a:t>
            </a:r>
          </a:p>
          <a:p>
            <a:pPr algn="ctr"/>
            <a:r>
              <a:rPr lang="pl-PL" sz="1000" dirty="0">
                <a:solidFill>
                  <a:schemeClr val="tx1"/>
                </a:solidFill>
              </a:rPr>
              <a:t>Gr:2 09:50-10:35</a:t>
            </a:r>
          </a:p>
          <a:p>
            <a:pPr algn="ctr"/>
            <a:r>
              <a:rPr lang="pl-PL" sz="1000" dirty="0">
                <a:solidFill>
                  <a:schemeClr val="tx1"/>
                </a:solidFill>
              </a:rPr>
              <a:t>Gr:3 10:40-11:25</a:t>
            </a:r>
          </a:p>
          <a:p>
            <a:pPr algn="ctr"/>
            <a:r>
              <a:rPr lang="pl-PL" sz="1000" dirty="0">
                <a:solidFill>
                  <a:schemeClr val="tx1"/>
                </a:solidFill>
              </a:rPr>
              <a:t>303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7092129" y="5723227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6" name="Rectangle 115"/>
          <p:cNvSpPr/>
          <p:nvPr/>
        </p:nvSpPr>
        <p:spPr>
          <a:xfrm>
            <a:off x="8063566" y="4436378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953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Orë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kontakti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953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10:00-12:30</a:t>
            </a:r>
          </a:p>
          <a:p>
            <a:pPr marL="0" marR="0" lvl="0" indent="0" algn="ctr" defTabSz="9953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online</a:t>
            </a:r>
          </a:p>
        </p:txBody>
      </p:sp>
      <p:sp>
        <p:nvSpPr>
          <p:cNvPr id="118" name="Rectangle 117"/>
          <p:cNvSpPr/>
          <p:nvPr/>
        </p:nvSpPr>
        <p:spPr>
          <a:xfrm>
            <a:off x="8066002" y="5722004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953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Orë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kontakti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953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12:30-14:00</a:t>
            </a:r>
          </a:p>
          <a:p>
            <a:pPr marL="0" marR="0" lvl="0" indent="0" algn="ctr" defTabSz="9953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Online</a:t>
            </a:r>
          </a:p>
          <a:p>
            <a:pPr marL="0" marR="0" lvl="0" indent="0" algn="ctr" defTabSz="9953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953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Orë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kontakti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953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17:30-18:15</a:t>
            </a:r>
          </a:p>
          <a:p>
            <a:pPr marL="0" marR="0" lvl="0" indent="0" algn="ctr" defTabSz="9953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Online</a:t>
            </a:r>
          </a:p>
          <a:p>
            <a:pPr marL="0" marR="0" lvl="0" indent="0" algn="ctr" defTabSz="9953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ctr" defTabSz="9953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953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9027166" y="4432839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9029602" y="5718465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900" dirty="0">
                <a:solidFill>
                  <a:schemeClr val="tx1"/>
                </a:solidFill>
              </a:rPr>
              <a:t>U: 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Gr:1 10:40-11:25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Gr:2 12:15-13:00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Gr:3 13:00-13:45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204</a:t>
            </a:r>
            <a:endParaRPr lang="pl-PL" sz="900" dirty="0">
              <a:solidFill>
                <a:schemeClr val="tx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" y="6350"/>
            <a:ext cx="600457" cy="1804420"/>
          </a:xfrm>
          <a:prstGeom prst="rect">
            <a:avLst/>
          </a:prstGeom>
        </p:spPr>
      </p:pic>
      <p:sp>
        <p:nvSpPr>
          <p:cNvPr id="129" name="Rectangle 128"/>
          <p:cNvSpPr/>
          <p:nvPr/>
        </p:nvSpPr>
        <p:spPr>
          <a:xfrm>
            <a:off x="891055" y="1817192"/>
            <a:ext cx="172867" cy="540930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1073728" y="6435391"/>
            <a:ext cx="1058862" cy="79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>
                <a:solidFill>
                  <a:schemeClr val="tx1"/>
                </a:solidFill>
              </a:rPr>
              <a:t>Metodat</a:t>
            </a:r>
            <a:r>
              <a:rPr lang="en-US" sz="1000" dirty="0">
                <a:solidFill>
                  <a:schemeClr val="tx1"/>
                </a:solidFill>
              </a:rPr>
              <a:t> e </a:t>
            </a:r>
            <a:r>
              <a:rPr lang="en-US" sz="1000" dirty="0" err="1">
                <a:solidFill>
                  <a:schemeClr val="tx1"/>
                </a:solidFill>
              </a:rPr>
              <a:t>edukimit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dhe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promovimit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shëndetësor</a:t>
            </a:r>
            <a:endParaRPr 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655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075487" y="1816616"/>
            <a:ext cx="1058862" cy="12922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2" name="Rectangle 131"/>
          <p:cNvSpPr/>
          <p:nvPr/>
        </p:nvSpPr>
        <p:spPr>
          <a:xfrm>
            <a:off x="10000859" y="1812668"/>
            <a:ext cx="359147" cy="12778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3" name="Rectangle 132"/>
          <p:cNvSpPr/>
          <p:nvPr/>
        </p:nvSpPr>
        <p:spPr>
          <a:xfrm>
            <a:off x="3785911" y="1818445"/>
            <a:ext cx="391824" cy="12720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303</a:t>
            </a:r>
          </a:p>
        </p:txBody>
      </p:sp>
      <p:sp>
        <p:nvSpPr>
          <p:cNvPr id="135" name="Rectangle 134"/>
          <p:cNvSpPr/>
          <p:nvPr/>
        </p:nvSpPr>
        <p:spPr>
          <a:xfrm>
            <a:off x="10000859" y="3103059"/>
            <a:ext cx="359147" cy="13228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36" name="Rectangle 135"/>
          <p:cNvSpPr/>
          <p:nvPr/>
        </p:nvSpPr>
        <p:spPr>
          <a:xfrm>
            <a:off x="3785911" y="3108835"/>
            <a:ext cx="391824" cy="13170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303</a:t>
            </a:r>
          </a:p>
        </p:txBody>
      </p:sp>
      <p:sp>
        <p:nvSpPr>
          <p:cNvPr id="138" name="Rectangle 137"/>
          <p:cNvSpPr/>
          <p:nvPr/>
        </p:nvSpPr>
        <p:spPr>
          <a:xfrm>
            <a:off x="10000859" y="4440744"/>
            <a:ext cx="359147" cy="12742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9" name="Rectangle 138"/>
          <p:cNvSpPr/>
          <p:nvPr/>
        </p:nvSpPr>
        <p:spPr>
          <a:xfrm>
            <a:off x="3785911" y="4431955"/>
            <a:ext cx="391824" cy="12789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303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301</a:t>
            </a:r>
          </a:p>
        </p:txBody>
      </p:sp>
      <p:sp>
        <p:nvSpPr>
          <p:cNvPr id="140" name="Rectangle 139"/>
          <p:cNvSpPr/>
          <p:nvPr/>
        </p:nvSpPr>
        <p:spPr>
          <a:xfrm>
            <a:off x="10000859" y="5726369"/>
            <a:ext cx="359147" cy="14963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42" name="Rectangle 141"/>
          <p:cNvSpPr/>
          <p:nvPr/>
        </p:nvSpPr>
        <p:spPr>
          <a:xfrm>
            <a:off x="3785911" y="5717579"/>
            <a:ext cx="391824" cy="15018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1" name="Rectangle 130"/>
          <p:cNvSpPr/>
          <p:nvPr/>
        </p:nvSpPr>
        <p:spPr>
          <a:xfrm>
            <a:off x="10000859" y="1179613"/>
            <a:ext cx="359147" cy="619326"/>
          </a:xfrm>
          <a:prstGeom prst="rect">
            <a:avLst/>
          </a:prstGeom>
          <a:solidFill>
            <a:srgbClr val="35A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3785911" y="1185390"/>
            <a:ext cx="391824" cy="613550"/>
          </a:xfrm>
          <a:prstGeom prst="rect">
            <a:avLst/>
          </a:prstGeom>
          <a:solidFill>
            <a:srgbClr val="35A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7" name="Rectangle 126"/>
          <p:cNvSpPr/>
          <p:nvPr/>
        </p:nvSpPr>
        <p:spPr>
          <a:xfrm>
            <a:off x="510652" y="1817193"/>
            <a:ext cx="380404" cy="5409309"/>
          </a:xfrm>
          <a:prstGeom prst="rect">
            <a:avLst/>
          </a:prstGeom>
          <a:solidFill>
            <a:srgbClr val="35A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65" name="Picture 6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702" y="1175399"/>
            <a:ext cx="954026" cy="637033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3" y="1175399"/>
            <a:ext cx="954026" cy="637033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9" y="1175399"/>
            <a:ext cx="954026" cy="637033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06" y="1175400"/>
            <a:ext cx="954026" cy="637033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40" y="1175400"/>
            <a:ext cx="954026" cy="6370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22" y="1175400"/>
            <a:ext cx="954026" cy="6370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29" y="1175401"/>
            <a:ext cx="353569" cy="6370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04" y="1175403"/>
            <a:ext cx="304801" cy="6370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11" y="1175402"/>
            <a:ext cx="957074" cy="637033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9" y="1175403"/>
            <a:ext cx="1042418" cy="637033"/>
          </a:xfrm>
          <a:prstGeom prst="rect">
            <a:avLst/>
          </a:prstGeom>
        </p:spPr>
      </p:pic>
      <p:sp>
        <p:nvSpPr>
          <p:cNvPr id="145" name="TextBox 144"/>
          <p:cNvSpPr txBox="1"/>
          <p:nvPr/>
        </p:nvSpPr>
        <p:spPr>
          <a:xfrm rot="16200000">
            <a:off x="3378084" y="1408249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L/U/P</a:t>
            </a:r>
          </a:p>
        </p:txBody>
      </p:sp>
      <p:sp>
        <p:nvSpPr>
          <p:cNvPr id="144" name="TextBox 143"/>
          <p:cNvSpPr txBox="1"/>
          <p:nvPr/>
        </p:nvSpPr>
        <p:spPr>
          <a:xfrm rot="16200000">
            <a:off x="3055279" y="1408250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O/Z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MËSIMDHËNËSI</a:t>
            </a:r>
          </a:p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/ASISTENTI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12" y="877150"/>
            <a:ext cx="1360965" cy="22587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89375" y="546881"/>
            <a:ext cx="134684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35A9DE"/>
                </a:solidFill>
                <a:latin typeface="Helvetica 65 Medium" panose="020B0500000000000000" pitchFamily="2" charset="0"/>
              </a:rPr>
              <a:t>INFERMIERI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60040" y="802543"/>
            <a:ext cx="613719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sq-AL" sz="1300" b="1" dirty="0">
                <a:solidFill>
                  <a:srgbClr val="35A9DE"/>
                </a:solidFill>
                <a:effectLst/>
                <a:latin typeface="Helvetica LT Std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ORARI I LIGJËRATAVE DHE USHTRIMEVE PËR VITIN AKADEMIK 2024/2025</a:t>
            </a:r>
            <a:endParaRPr lang="en-US" sz="1300" dirty="0">
              <a:solidFill>
                <a:srgbClr val="35A9DE"/>
              </a:solidFill>
              <a:effectLst/>
              <a:latin typeface="Helvetica LT Std" panose="020B05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-446796" y="5783068"/>
            <a:ext cx="230063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INFERMIERI: </a:t>
            </a:r>
            <a:r>
              <a:rPr lang="it-IT" sz="1300" dirty="0">
                <a:solidFill>
                  <a:schemeClr val="bg1"/>
                </a:solidFill>
                <a:latin typeface="Helvetica LT Std" panose="020B0504020202020204" pitchFamily="34" charset="0"/>
              </a:rPr>
              <a:t> Semestri I-rë </a:t>
            </a:r>
            <a:endParaRPr lang="en-US" sz="1300" b="1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MODULI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HËNË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MARTË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MËRKURË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ENJTE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PREMTE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SHTUNË</a:t>
            </a:r>
          </a:p>
        </p:txBody>
      </p:sp>
      <p:sp>
        <p:nvSpPr>
          <p:cNvPr id="46" name="TextBox 45"/>
          <p:cNvSpPr txBox="1"/>
          <p:nvPr/>
        </p:nvSpPr>
        <p:spPr>
          <a:xfrm rot="16200000">
            <a:off x="10015780" y="1408248"/>
            <a:ext cx="4764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ECTS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318061" y="2106968"/>
            <a:ext cx="7930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Anglishte</a:t>
            </a:r>
            <a:r>
              <a:rPr lang="en-US" sz="1000" dirty="0"/>
              <a:t> </a:t>
            </a:r>
            <a:r>
              <a:rPr lang="en-US" sz="1000" dirty="0" err="1"/>
              <a:t>shkencore</a:t>
            </a:r>
            <a:r>
              <a:rPr lang="en-US" sz="1000" dirty="0"/>
              <a:t> </a:t>
            </a:r>
            <a:r>
              <a:rPr lang="en-US" sz="1000" dirty="0" err="1"/>
              <a:t>për</a:t>
            </a:r>
            <a:r>
              <a:rPr lang="en-US" sz="1000" dirty="0"/>
              <a:t> </a:t>
            </a:r>
            <a:r>
              <a:rPr lang="en-US" sz="1000" dirty="0" err="1"/>
              <a:t>infermier</a:t>
            </a:r>
            <a:endParaRPr lang="en-US" sz="1000" dirty="0"/>
          </a:p>
        </p:txBody>
      </p:sp>
      <p:sp>
        <p:nvSpPr>
          <p:cNvPr id="48" name="TextBox 47"/>
          <p:cNvSpPr txBox="1"/>
          <p:nvPr/>
        </p:nvSpPr>
        <p:spPr>
          <a:xfrm>
            <a:off x="840065" y="213201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1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47707" y="276946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2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42501" y="348423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3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42501" y="4219465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4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40065" y="4934233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5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26338" y="562724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6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35818" y="1583495"/>
            <a:ext cx="3353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Nr</a:t>
            </a:r>
            <a:r>
              <a:rPr lang="en-US" sz="75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SALLA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840065" y="6339294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7</a:t>
            </a:r>
          </a:p>
        </p:txBody>
      </p:sp>
      <p:grpSp>
        <p:nvGrpSpPr>
          <p:cNvPr id="154" name="Group 153"/>
          <p:cNvGrpSpPr/>
          <p:nvPr/>
        </p:nvGrpSpPr>
        <p:grpSpPr>
          <a:xfrm>
            <a:off x="10050636" y="2091579"/>
            <a:ext cx="278543" cy="4503119"/>
            <a:chOff x="997920" y="2229544"/>
            <a:chExt cx="278543" cy="4503119"/>
          </a:xfrm>
        </p:grpSpPr>
        <p:sp>
          <p:nvSpPr>
            <p:cNvPr id="147" name="TextBox 146"/>
            <p:cNvSpPr txBox="1"/>
            <p:nvPr/>
          </p:nvSpPr>
          <p:spPr>
            <a:xfrm>
              <a:off x="1011647" y="2229544"/>
              <a:ext cx="25039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000" b="1" dirty="0"/>
            </a:p>
            <a:p>
              <a:endParaRPr lang="en-US" sz="1000" b="1" dirty="0"/>
            </a:p>
            <a:p>
              <a:r>
                <a:rPr lang="en-US" sz="1000" b="1" dirty="0"/>
                <a:t>3</a:t>
              </a: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1019289" y="2930838"/>
              <a:ext cx="1847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endParaRP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1014083" y="4330172"/>
              <a:ext cx="1847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endParaRP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1011647" y="5029839"/>
              <a:ext cx="1724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3</a:t>
              </a: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997920" y="5786775"/>
              <a:ext cx="1847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endParaRP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1011647" y="6486442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</p:grpSp>
      <p:sp>
        <p:nvSpPr>
          <p:cNvPr id="71" name="Rectangle 70"/>
          <p:cNvSpPr/>
          <p:nvPr/>
        </p:nvSpPr>
        <p:spPr>
          <a:xfrm>
            <a:off x="1067127" y="3118151"/>
            <a:ext cx="1058862" cy="12982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>
                <a:solidFill>
                  <a:schemeClr val="tx1"/>
                </a:solidFill>
              </a:rPr>
              <a:t>Biokimi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dhe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Biofizikë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2124293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Prof. Ass. Linda </a:t>
            </a:r>
            <a:r>
              <a:rPr lang="en-US" sz="1000" dirty="0" err="1">
                <a:solidFill>
                  <a:schemeClr val="tx1"/>
                </a:solidFill>
              </a:rPr>
              <a:t>Ukimeraj</a:t>
            </a:r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BSc. </a:t>
            </a:r>
            <a:r>
              <a:rPr lang="en-US" sz="1000" dirty="0" err="1">
                <a:solidFill>
                  <a:schemeClr val="tx1"/>
                </a:solidFill>
              </a:rPr>
              <a:t>Oltë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Kukaj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2126729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MD. </a:t>
            </a:r>
            <a:r>
              <a:rPr lang="en-US" sz="1000" dirty="0" err="1">
                <a:solidFill>
                  <a:schemeClr val="tx1"/>
                </a:solidFill>
              </a:rPr>
              <a:t>Shemsi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Veseli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5" name="Rectangle 74"/>
          <p:cNvSpPr/>
          <p:nvPr/>
        </p:nvSpPr>
        <p:spPr>
          <a:xfrm>
            <a:off x="3085936" y="1813605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77" name="Rectangle 76"/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L/U </a:t>
            </a:r>
            <a:r>
              <a:rPr lang="en-US" sz="900" dirty="0">
                <a:solidFill>
                  <a:schemeClr val="tx1"/>
                </a:solidFill>
              </a:rPr>
              <a:t>2+2</a:t>
            </a:r>
          </a:p>
        </p:txBody>
      </p:sp>
      <p:sp>
        <p:nvSpPr>
          <p:cNvPr id="78" name="Rectangle 77"/>
          <p:cNvSpPr/>
          <p:nvPr/>
        </p:nvSpPr>
        <p:spPr>
          <a:xfrm>
            <a:off x="3408878" y="3098059"/>
            <a:ext cx="372450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L/U </a:t>
            </a:r>
            <a:r>
              <a:rPr lang="en-US" sz="900" dirty="0">
                <a:solidFill>
                  <a:schemeClr val="tx1"/>
                </a:solidFill>
              </a:rPr>
              <a:t>2+2</a:t>
            </a:r>
          </a:p>
        </p:txBody>
      </p:sp>
      <p:sp>
        <p:nvSpPr>
          <p:cNvPr id="81" name="Rectangle 80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000" dirty="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pl-PL" sz="1000" dirty="0">
                <a:solidFill>
                  <a:schemeClr val="tx1"/>
                </a:solidFill>
              </a:rPr>
              <a:t>16:30-17:15</a:t>
            </a:r>
          </a:p>
          <a:p>
            <a:pPr algn="ctr"/>
            <a:r>
              <a:rPr lang="pl-PL" sz="1000" dirty="0">
                <a:solidFill>
                  <a:schemeClr val="tx1"/>
                </a:solidFill>
              </a:rPr>
              <a:t>U:</a:t>
            </a:r>
          </a:p>
          <a:p>
            <a:pPr algn="ctr"/>
            <a:r>
              <a:rPr lang="pl-PL" sz="1000" dirty="0">
                <a:solidFill>
                  <a:schemeClr val="tx1"/>
                </a:solidFill>
              </a:rPr>
              <a:t>17:15-18:00</a:t>
            </a:r>
          </a:p>
          <a:p>
            <a:pPr algn="ctr"/>
            <a:r>
              <a:rPr lang="pl-PL" sz="1000" dirty="0">
                <a:solidFill>
                  <a:schemeClr val="tx1"/>
                </a:solidFill>
              </a:rPr>
              <a:t>303</a:t>
            </a:r>
          </a:p>
        </p:txBody>
      </p:sp>
      <p:sp>
        <p:nvSpPr>
          <p:cNvPr id="83" name="Rectangle 82"/>
          <p:cNvSpPr/>
          <p:nvPr/>
        </p:nvSpPr>
        <p:spPr>
          <a:xfrm>
            <a:off x="5149125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000" dirty="0">
                <a:solidFill>
                  <a:schemeClr val="tx1"/>
                </a:solidFill>
              </a:rPr>
              <a:t>L: </a:t>
            </a:r>
          </a:p>
          <a:p>
            <a:pPr algn="ctr"/>
            <a:r>
              <a:rPr lang="pl-PL" sz="1000" dirty="0">
                <a:solidFill>
                  <a:schemeClr val="tx1"/>
                </a:solidFill>
              </a:rPr>
              <a:t>10:00-13:00</a:t>
            </a:r>
          </a:p>
          <a:p>
            <a:pPr algn="ctr"/>
            <a:r>
              <a:rPr lang="pl-PL" sz="1000" dirty="0">
                <a:solidFill>
                  <a:schemeClr val="tx1"/>
                </a:solidFill>
              </a:rPr>
              <a:t>U:</a:t>
            </a:r>
          </a:p>
          <a:p>
            <a:pPr algn="ctr"/>
            <a:r>
              <a:rPr lang="pl-PL" sz="1000" dirty="0">
                <a:solidFill>
                  <a:schemeClr val="tx1"/>
                </a:solidFill>
              </a:rPr>
              <a:t>13:30-14:15</a:t>
            </a:r>
          </a:p>
          <a:p>
            <a:pPr algn="ctr"/>
            <a:r>
              <a:rPr lang="pl-PL" sz="1000" dirty="0">
                <a:solidFill>
                  <a:schemeClr val="tx1"/>
                </a:solidFill>
              </a:rPr>
              <a:t>303</a:t>
            </a:r>
          </a:p>
        </p:txBody>
      </p:sp>
      <p:sp>
        <p:nvSpPr>
          <p:cNvPr id="84" name="Rectangle 83"/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6115542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6117978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7078936" y="1829331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8063566" y="1815971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953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Orë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kontakti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953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18:15-19:00</a:t>
            </a:r>
          </a:p>
          <a:p>
            <a:pPr marL="0" marR="0" lvl="0" indent="0" algn="ctr" defTabSz="9953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online</a:t>
            </a:r>
          </a:p>
        </p:txBody>
      </p:sp>
      <p:sp>
        <p:nvSpPr>
          <p:cNvPr id="90" name="Rectangle 89"/>
          <p:cNvSpPr/>
          <p:nvPr/>
        </p:nvSpPr>
        <p:spPr>
          <a:xfrm>
            <a:off x="8066002" y="3101598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9027166" y="1812432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000" dirty="0">
              <a:solidFill>
                <a:schemeClr val="tx1"/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9029602" y="3098059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953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Orë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kontakti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953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19:30-21:00</a:t>
            </a:r>
          </a:p>
          <a:p>
            <a:pPr marL="0" marR="0" lvl="0" indent="0" algn="ctr" defTabSz="9953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online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318061" y="4727375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98" name="Rectangle 97"/>
          <p:cNvSpPr/>
          <p:nvPr/>
        </p:nvSpPr>
        <p:spPr>
          <a:xfrm>
            <a:off x="1075487" y="4437023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>
                <a:solidFill>
                  <a:schemeClr val="tx1"/>
                </a:solidFill>
              </a:rPr>
              <a:t>Parandalimi dhe kontrolla e Infeksioneve Nozokomiale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1076271" y="5743798"/>
            <a:ext cx="1058862" cy="6691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2124293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MSc. </a:t>
            </a:r>
            <a:r>
              <a:rPr lang="en-US" sz="1000" dirty="0" err="1">
                <a:solidFill>
                  <a:schemeClr val="tx1"/>
                </a:solidFill>
              </a:rPr>
              <a:t>Aferdita</a:t>
            </a:r>
            <a:r>
              <a:rPr lang="en-US" sz="1000" dirty="0">
                <a:solidFill>
                  <a:schemeClr val="tx1"/>
                </a:solidFill>
              </a:rPr>
              <a:t> Mustafa</a:t>
            </a:r>
          </a:p>
          <a:p>
            <a:pPr algn="ctr"/>
            <a:r>
              <a:rPr lang="en-US" sz="1000" dirty="0" err="1">
                <a:solidFill>
                  <a:schemeClr val="tx1"/>
                </a:solidFill>
              </a:rPr>
              <a:t>MSc.Fitore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Bajraktari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2126729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3085936" y="4434012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z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3088385" y="5719638"/>
            <a:ext cx="319067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3406424" y="4432839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L/U </a:t>
            </a:r>
            <a:r>
              <a:rPr lang="en-US" sz="900" dirty="0">
                <a:solidFill>
                  <a:schemeClr val="tx1"/>
                </a:solidFill>
              </a:rPr>
              <a:t>2+2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3408878" y="5718465"/>
            <a:ext cx="372450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4177059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4179495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5149125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16:15-17:45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303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5151561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6115542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6117978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6965095" y="4437601"/>
            <a:ext cx="1098471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000" dirty="0">
                <a:solidFill>
                  <a:schemeClr val="tx1"/>
                </a:solidFill>
              </a:rPr>
              <a:t>U: </a:t>
            </a:r>
          </a:p>
          <a:p>
            <a:pPr algn="ctr"/>
            <a:r>
              <a:rPr lang="pl-PL" sz="1000" dirty="0">
                <a:solidFill>
                  <a:schemeClr val="tx1"/>
                </a:solidFill>
              </a:rPr>
              <a:t>Gr:2 09:00-09:45</a:t>
            </a:r>
          </a:p>
          <a:p>
            <a:pPr algn="ctr"/>
            <a:r>
              <a:rPr lang="pl-PL" sz="1000" dirty="0">
                <a:solidFill>
                  <a:schemeClr val="tx1"/>
                </a:solidFill>
              </a:rPr>
              <a:t>Gr:1 09:50-10:35</a:t>
            </a:r>
          </a:p>
          <a:p>
            <a:pPr algn="ctr"/>
            <a:r>
              <a:rPr lang="pl-PL" sz="1000" dirty="0">
                <a:solidFill>
                  <a:schemeClr val="tx1"/>
                </a:solidFill>
              </a:rPr>
              <a:t>Gr:3 11:30-12:15</a:t>
            </a:r>
          </a:p>
          <a:p>
            <a:pPr algn="ctr"/>
            <a:r>
              <a:rPr lang="pl-PL" sz="1000" dirty="0">
                <a:solidFill>
                  <a:schemeClr val="tx1"/>
                </a:solidFill>
              </a:rPr>
              <a:t>301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7092129" y="5723227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6" name="Rectangle 115"/>
          <p:cNvSpPr/>
          <p:nvPr/>
        </p:nvSpPr>
        <p:spPr>
          <a:xfrm>
            <a:off x="8063566" y="4436378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953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8066002" y="5722004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9027166" y="4465686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953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Orë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kontakti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953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18:00-19:30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953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online</a:t>
            </a:r>
          </a:p>
        </p:txBody>
      </p:sp>
      <p:sp>
        <p:nvSpPr>
          <p:cNvPr id="122" name="Rectangle 121"/>
          <p:cNvSpPr/>
          <p:nvPr/>
        </p:nvSpPr>
        <p:spPr>
          <a:xfrm>
            <a:off x="9029602" y="5718465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" y="6350"/>
            <a:ext cx="600457" cy="1804420"/>
          </a:xfrm>
          <a:prstGeom prst="rect">
            <a:avLst/>
          </a:prstGeom>
        </p:spPr>
      </p:pic>
      <p:sp>
        <p:nvSpPr>
          <p:cNvPr id="129" name="Rectangle 128"/>
          <p:cNvSpPr/>
          <p:nvPr/>
        </p:nvSpPr>
        <p:spPr>
          <a:xfrm>
            <a:off x="891055" y="1817192"/>
            <a:ext cx="172867" cy="540930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1073728" y="6435391"/>
            <a:ext cx="1058862" cy="79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335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075487" y="1816616"/>
            <a:ext cx="1058862" cy="12922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2" name="Rectangle 131"/>
          <p:cNvSpPr/>
          <p:nvPr/>
        </p:nvSpPr>
        <p:spPr>
          <a:xfrm>
            <a:off x="10000859" y="1812668"/>
            <a:ext cx="359147" cy="12778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3" name="Rectangle 132"/>
          <p:cNvSpPr/>
          <p:nvPr/>
        </p:nvSpPr>
        <p:spPr>
          <a:xfrm>
            <a:off x="3799370" y="1819096"/>
            <a:ext cx="432933" cy="12720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1"/>
                </a:solidFill>
              </a:rPr>
              <a:t>AMF</a:t>
            </a:r>
          </a:p>
          <a:p>
            <a:r>
              <a:rPr lang="en-US" sz="1000" dirty="0">
                <a:solidFill>
                  <a:schemeClr val="tx1"/>
                </a:solidFill>
              </a:rPr>
              <a:t>LAB</a:t>
            </a:r>
          </a:p>
        </p:txBody>
      </p:sp>
      <p:sp>
        <p:nvSpPr>
          <p:cNvPr id="135" name="Rectangle 134"/>
          <p:cNvSpPr/>
          <p:nvPr/>
        </p:nvSpPr>
        <p:spPr>
          <a:xfrm>
            <a:off x="9945189" y="3103059"/>
            <a:ext cx="414818" cy="13228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36" name="Rectangle 135"/>
          <p:cNvSpPr/>
          <p:nvPr/>
        </p:nvSpPr>
        <p:spPr>
          <a:xfrm>
            <a:off x="3785911" y="3108835"/>
            <a:ext cx="446392" cy="13170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AMF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LAB</a:t>
            </a:r>
          </a:p>
        </p:txBody>
      </p:sp>
      <p:sp>
        <p:nvSpPr>
          <p:cNvPr id="138" name="Rectangle 137"/>
          <p:cNvSpPr/>
          <p:nvPr/>
        </p:nvSpPr>
        <p:spPr>
          <a:xfrm>
            <a:off x="9913615" y="4440744"/>
            <a:ext cx="446391" cy="12742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9" name="Rectangle 138"/>
          <p:cNvSpPr/>
          <p:nvPr/>
        </p:nvSpPr>
        <p:spPr>
          <a:xfrm>
            <a:off x="3785911" y="4431955"/>
            <a:ext cx="446392" cy="12789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AMF</a:t>
            </a:r>
          </a:p>
        </p:txBody>
      </p:sp>
      <p:sp>
        <p:nvSpPr>
          <p:cNvPr id="140" name="Rectangle 139"/>
          <p:cNvSpPr/>
          <p:nvPr/>
        </p:nvSpPr>
        <p:spPr>
          <a:xfrm>
            <a:off x="10000859" y="5726369"/>
            <a:ext cx="359147" cy="14963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42" name="Rectangle 141"/>
          <p:cNvSpPr/>
          <p:nvPr/>
        </p:nvSpPr>
        <p:spPr>
          <a:xfrm>
            <a:off x="3785911" y="5717579"/>
            <a:ext cx="391824" cy="15018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203</a:t>
            </a: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31" name="Rectangle 130"/>
          <p:cNvSpPr/>
          <p:nvPr/>
        </p:nvSpPr>
        <p:spPr>
          <a:xfrm>
            <a:off x="10000859" y="1179613"/>
            <a:ext cx="359147" cy="619326"/>
          </a:xfrm>
          <a:prstGeom prst="rect">
            <a:avLst/>
          </a:prstGeom>
          <a:solidFill>
            <a:srgbClr val="35A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3785911" y="1185390"/>
            <a:ext cx="391824" cy="613550"/>
          </a:xfrm>
          <a:prstGeom prst="rect">
            <a:avLst/>
          </a:prstGeom>
          <a:solidFill>
            <a:srgbClr val="35A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7" name="Rectangle 126"/>
          <p:cNvSpPr/>
          <p:nvPr/>
        </p:nvSpPr>
        <p:spPr>
          <a:xfrm>
            <a:off x="510652" y="1817193"/>
            <a:ext cx="380404" cy="5409309"/>
          </a:xfrm>
          <a:prstGeom prst="rect">
            <a:avLst/>
          </a:prstGeom>
          <a:solidFill>
            <a:srgbClr val="35A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65" name="Picture 6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702" y="1175399"/>
            <a:ext cx="954026" cy="637033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3" y="1175399"/>
            <a:ext cx="954026" cy="637033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9" y="1175399"/>
            <a:ext cx="954026" cy="637033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06" y="1175400"/>
            <a:ext cx="954026" cy="637033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225" y="1175400"/>
            <a:ext cx="1150441" cy="6370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22" y="1175400"/>
            <a:ext cx="954026" cy="6370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29" y="1175401"/>
            <a:ext cx="353569" cy="6370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04" y="1175403"/>
            <a:ext cx="304801" cy="6370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11" y="1175402"/>
            <a:ext cx="957074" cy="637033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9" y="1175403"/>
            <a:ext cx="1042418" cy="637033"/>
          </a:xfrm>
          <a:prstGeom prst="rect">
            <a:avLst/>
          </a:prstGeom>
        </p:spPr>
      </p:pic>
      <p:sp>
        <p:nvSpPr>
          <p:cNvPr id="145" name="TextBox 144"/>
          <p:cNvSpPr txBox="1"/>
          <p:nvPr/>
        </p:nvSpPr>
        <p:spPr>
          <a:xfrm rot="16200000">
            <a:off x="3378084" y="1408249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L/U/P</a:t>
            </a:r>
          </a:p>
        </p:txBody>
      </p:sp>
      <p:sp>
        <p:nvSpPr>
          <p:cNvPr id="144" name="TextBox 143"/>
          <p:cNvSpPr txBox="1"/>
          <p:nvPr/>
        </p:nvSpPr>
        <p:spPr>
          <a:xfrm rot="16200000">
            <a:off x="3055279" y="1408250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O/Z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MËSIMDHËNËSI</a:t>
            </a:r>
          </a:p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/ASISTENTI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12" y="877150"/>
            <a:ext cx="1360965" cy="22587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89375" y="546881"/>
            <a:ext cx="134684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35A9DE"/>
                </a:solidFill>
                <a:latin typeface="Helvetica 65 Medium" panose="020B0500000000000000" pitchFamily="2" charset="0"/>
              </a:rPr>
              <a:t>INFERMIERI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60040" y="802543"/>
            <a:ext cx="613719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sq-AL" sz="1300" b="1" dirty="0">
                <a:solidFill>
                  <a:srgbClr val="35A9DE"/>
                </a:solidFill>
                <a:effectLst/>
                <a:latin typeface="Helvetica LT Std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ORARI I LIGJËRATAVE DHE USHTRIMEVE PËR VITIN AKADEMIK 2024/2025</a:t>
            </a:r>
            <a:endParaRPr lang="en-US" sz="1300" dirty="0">
              <a:solidFill>
                <a:srgbClr val="35A9DE"/>
              </a:solidFill>
              <a:effectLst/>
              <a:latin typeface="Helvetica LT Std" panose="020B05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-484723" y="5783068"/>
            <a:ext cx="23764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INFERMIERI: </a:t>
            </a:r>
            <a:r>
              <a:rPr lang="it-IT" sz="1300" dirty="0">
                <a:solidFill>
                  <a:schemeClr val="bg1"/>
                </a:solidFill>
                <a:latin typeface="Helvetica LT Std" panose="020B0504020202020204" pitchFamily="34" charset="0"/>
              </a:rPr>
              <a:t> Semestri III-të </a:t>
            </a:r>
            <a:endParaRPr lang="en-US" sz="1300" b="1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MODULI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HËNË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MARTË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MËRKURË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ENJTE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PREMTE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SHTUNË</a:t>
            </a:r>
          </a:p>
        </p:txBody>
      </p:sp>
      <p:sp>
        <p:nvSpPr>
          <p:cNvPr id="46" name="TextBox 45"/>
          <p:cNvSpPr txBox="1"/>
          <p:nvPr/>
        </p:nvSpPr>
        <p:spPr>
          <a:xfrm rot="16200000">
            <a:off x="9938524" y="1408250"/>
            <a:ext cx="45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>
                <a:solidFill>
                  <a:schemeClr val="bg1"/>
                </a:solidFill>
                <a:latin typeface="Helvetica 65 Medium" panose="020B0500000000000000" pitchFamily="2" charset="0"/>
              </a:rPr>
              <a:t>ECTS</a:t>
            </a:r>
            <a:endParaRPr lang="en-US" sz="800" b="1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318061" y="2106968"/>
            <a:ext cx="79305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Pediatria</a:t>
            </a:r>
            <a:r>
              <a:rPr lang="en-US" sz="1000" dirty="0"/>
              <a:t> </a:t>
            </a:r>
            <a:r>
              <a:rPr lang="en-US" sz="1000" dirty="0" err="1"/>
              <a:t>dhe</a:t>
            </a:r>
            <a:r>
              <a:rPr lang="en-US" sz="1000" dirty="0"/>
              <a:t> </a:t>
            </a:r>
            <a:r>
              <a:rPr lang="en-US" sz="1000" dirty="0" err="1"/>
              <a:t>kujdesi</a:t>
            </a:r>
            <a:r>
              <a:rPr lang="en-US" sz="1000" dirty="0"/>
              <a:t> </a:t>
            </a:r>
            <a:r>
              <a:rPr lang="en-US" sz="1000" dirty="0" err="1"/>
              <a:t>infermieror</a:t>
            </a:r>
            <a:r>
              <a:rPr lang="en-US" sz="1000" dirty="0"/>
              <a:t> </a:t>
            </a:r>
            <a:r>
              <a:rPr lang="en-US" sz="1000" dirty="0" err="1"/>
              <a:t>për</a:t>
            </a:r>
            <a:r>
              <a:rPr lang="en-US" sz="1000" dirty="0"/>
              <a:t> </a:t>
            </a:r>
            <a:r>
              <a:rPr lang="en-US" sz="1000" dirty="0" err="1"/>
              <a:t>fëmijë</a:t>
            </a:r>
            <a:r>
              <a:rPr lang="en-US" sz="1000" dirty="0"/>
              <a:t> </a:t>
            </a:r>
            <a:r>
              <a:rPr lang="en-US" sz="1000" dirty="0" err="1"/>
              <a:t>dhe</a:t>
            </a:r>
            <a:r>
              <a:rPr lang="en-US" sz="1000" dirty="0"/>
              <a:t> </a:t>
            </a:r>
            <a:r>
              <a:rPr lang="en-US" sz="1000" dirty="0" err="1"/>
              <a:t>adoleshent</a:t>
            </a:r>
            <a:endParaRPr lang="en-US" sz="1000" dirty="0"/>
          </a:p>
          <a:p>
            <a:endParaRPr lang="en-US" sz="9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rite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40065" y="213201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1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47707" y="276946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2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42501" y="348423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3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42501" y="4219465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4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40065" y="4934233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5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26338" y="562724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6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35818" y="1583495"/>
            <a:ext cx="3353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Nr</a:t>
            </a:r>
            <a:r>
              <a:rPr lang="en-US" sz="75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SALLA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840065" y="6339294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7</a:t>
            </a:r>
          </a:p>
        </p:txBody>
      </p:sp>
      <p:grpSp>
        <p:nvGrpSpPr>
          <p:cNvPr id="154" name="Group 153"/>
          <p:cNvGrpSpPr/>
          <p:nvPr/>
        </p:nvGrpSpPr>
        <p:grpSpPr>
          <a:xfrm>
            <a:off x="10050636" y="2091579"/>
            <a:ext cx="268925" cy="3803452"/>
            <a:chOff x="997920" y="2229544"/>
            <a:chExt cx="268925" cy="3803452"/>
          </a:xfrm>
        </p:grpSpPr>
        <p:sp>
          <p:nvSpPr>
            <p:cNvPr id="147" name="TextBox 146"/>
            <p:cNvSpPr txBox="1"/>
            <p:nvPr/>
          </p:nvSpPr>
          <p:spPr>
            <a:xfrm>
              <a:off x="1011647" y="2229544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/>
                <a:t>3</a:t>
              </a: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1019289" y="2930838"/>
              <a:ext cx="1847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endParaRP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1014083" y="4330172"/>
              <a:ext cx="1847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endParaRP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1011647" y="5029839"/>
              <a:ext cx="2503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/>
                <a:t>3</a:t>
              </a: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997920" y="5786775"/>
              <a:ext cx="1847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endParaRPr>
            </a:p>
          </p:txBody>
        </p:sp>
      </p:grpSp>
      <p:sp>
        <p:nvSpPr>
          <p:cNvPr id="71" name="Rectangle 70"/>
          <p:cNvSpPr/>
          <p:nvPr/>
        </p:nvSpPr>
        <p:spPr>
          <a:xfrm>
            <a:off x="1067127" y="3118151"/>
            <a:ext cx="1058862" cy="12982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>
                <a:solidFill>
                  <a:schemeClr val="tx1"/>
                </a:solidFill>
              </a:rPr>
              <a:t>Kujdesi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infermieror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për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shëndetin</a:t>
            </a:r>
            <a:r>
              <a:rPr lang="en-US" sz="1000" dirty="0">
                <a:solidFill>
                  <a:schemeClr val="tx1"/>
                </a:solidFill>
              </a:rPr>
              <a:t> e </a:t>
            </a:r>
            <a:r>
              <a:rPr lang="en-US" sz="1000" dirty="0" err="1">
                <a:solidFill>
                  <a:schemeClr val="tx1"/>
                </a:solidFill>
              </a:rPr>
              <a:t>gruas</a:t>
            </a:r>
            <a:r>
              <a:rPr lang="en-US" sz="1000" dirty="0">
                <a:solidFill>
                  <a:schemeClr val="tx1"/>
                </a:solidFill>
              </a:rPr>
              <a:t> me </a:t>
            </a:r>
            <a:r>
              <a:rPr lang="en-US" sz="1000" dirty="0" err="1">
                <a:solidFill>
                  <a:schemeClr val="tx1"/>
                </a:solidFill>
              </a:rPr>
              <a:t>Gjinekologji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dhe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Obstetrikë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2124293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MSc. </a:t>
            </a:r>
            <a:r>
              <a:rPr lang="en-US" sz="1000" dirty="0" err="1">
                <a:solidFill>
                  <a:schemeClr val="tx1"/>
                </a:solidFill>
              </a:rPr>
              <a:t>Afërdita</a:t>
            </a:r>
            <a:r>
              <a:rPr lang="en-US" sz="1000" dirty="0">
                <a:solidFill>
                  <a:schemeClr val="tx1"/>
                </a:solidFill>
              </a:rPr>
              <a:t> Mustafa/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MSc. </a:t>
            </a:r>
            <a:r>
              <a:rPr lang="en-US" sz="1000" dirty="0" err="1">
                <a:solidFill>
                  <a:schemeClr val="tx1"/>
                </a:solidFill>
              </a:rPr>
              <a:t>Flaka</a:t>
            </a:r>
            <a:r>
              <a:rPr lang="en-US" sz="1000" dirty="0">
                <a:solidFill>
                  <a:schemeClr val="tx1"/>
                </a:solidFill>
              </a:rPr>
              <a:t> Emini/MSc. </a:t>
            </a:r>
            <a:r>
              <a:rPr lang="en-US" sz="1000" dirty="0" err="1">
                <a:solidFill>
                  <a:schemeClr val="tx1"/>
                </a:solidFill>
              </a:rPr>
              <a:t>Elona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>
                <a:solidFill>
                  <a:schemeClr val="tx1"/>
                </a:solidFill>
              </a:rPr>
              <a:t>Bellaja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2126729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PhD cand. </a:t>
            </a:r>
            <a:r>
              <a:rPr lang="en-US" sz="1000" dirty="0" err="1">
                <a:solidFill>
                  <a:schemeClr val="tx1"/>
                </a:solidFill>
              </a:rPr>
              <a:t>Besarta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Taganoviq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MSc. </a:t>
            </a:r>
            <a:r>
              <a:rPr lang="en-US" sz="1000" dirty="0" err="1">
                <a:solidFill>
                  <a:schemeClr val="tx1"/>
                </a:solidFill>
              </a:rPr>
              <a:t>Fitore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Bajraktari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3085936" y="1813605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77" name="Rectangle 76"/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L/U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1+1</a:t>
            </a:r>
          </a:p>
        </p:txBody>
      </p:sp>
      <p:sp>
        <p:nvSpPr>
          <p:cNvPr id="78" name="Rectangle 77"/>
          <p:cNvSpPr/>
          <p:nvPr/>
        </p:nvSpPr>
        <p:spPr>
          <a:xfrm>
            <a:off x="3408878" y="3098059"/>
            <a:ext cx="372450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L/U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1+1</a:t>
            </a:r>
          </a:p>
        </p:txBody>
      </p:sp>
      <p:sp>
        <p:nvSpPr>
          <p:cNvPr id="81" name="Rectangle 80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dirty="0">
                <a:solidFill>
                  <a:schemeClr val="tx1"/>
                </a:solidFill>
              </a:rPr>
              <a:t>Praktika Klinike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13.11.24-02.04.25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15:00-20:15 – QKUK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08:00 – 13:15 SP- Rajonet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7 orë  – 77 ditë</a:t>
            </a:r>
          </a:p>
        </p:txBody>
      </p:sp>
      <p:sp>
        <p:nvSpPr>
          <p:cNvPr id="82" name="Rectangle 81"/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>
                <a:solidFill>
                  <a:schemeClr val="tx1"/>
                </a:solidFill>
              </a:rPr>
              <a:t>Praktika Klinike</a:t>
            </a: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13.11.24-02.04.25</a:t>
            </a: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15:00-20:15 – QKUK</a:t>
            </a: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08:00 – 13:15 SP- Rajonet</a:t>
            </a: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7 orë  – 77 ditë</a:t>
            </a:r>
          </a:p>
        </p:txBody>
      </p:sp>
      <p:sp>
        <p:nvSpPr>
          <p:cNvPr id="83" name="Rectangle 82"/>
          <p:cNvSpPr/>
          <p:nvPr/>
        </p:nvSpPr>
        <p:spPr>
          <a:xfrm>
            <a:off x="4999267" y="1812432"/>
            <a:ext cx="120986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800" dirty="0">
                <a:solidFill>
                  <a:schemeClr val="tx1"/>
                </a:solidFill>
              </a:rPr>
              <a:t>L: </a:t>
            </a: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15:30-16:15</a:t>
            </a: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AMF</a:t>
            </a: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U:</a:t>
            </a: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Gr.1</a:t>
            </a:r>
            <a:r>
              <a:rPr lang="en-US" sz="800" dirty="0">
                <a:solidFill>
                  <a:schemeClr val="tx1"/>
                </a:solidFill>
              </a:rPr>
              <a:t>(</a:t>
            </a:r>
            <a:r>
              <a:rPr lang="en-US" sz="800" dirty="0" err="1">
                <a:solidFill>
                  <a:schemeClr val="tx1"/>
                </a:solidFill>
              </a:rPr>
              <a:t>a.b</a:t>
            </a:r>
            <a:r>
              <a:rPr lang="en-US" sz="800" dirty="0">
                <a:solidFill>
                  <a:schemeClr val="tx1"/>
                </a:solidFill>
              </a:rPr>
              <a:t>)</a:t>
            </a:r>
            <a:r>
              <a:rPr lang="pl-PL" sz="800" dirty="0">
                <a:solidFill>
                  <a:schemeClr val="tx1"/>
                </a:solidFill>
              </a:rPr>
              <a:t> 10:30-11:15</a:t>
            </a:r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Gr.2</a:t>
            </a:r>
            <a:r>
              <a:rPr lang="en-US" sz="800" dirty="0">
                <a:solidFill>
                  <a:schemeClr val="tx1"/>
                </a:solidFill>
              </a:rPr>
              <a:t>(</a:t>
            </a:r>
            <a:r>
              <a:rPr lang="en-US" sz="800" dirty="0" err="1">
                <a:solidFill>
                  <a:schemeClr val="tx1"/>
                </a:solidFill>
              </a:rPr>
              <a:t>a.b</a:t>
            </a:r>
            <a:r>
              <a:rPr lang="en-US" sz="800" dirty="0">
                <a:solidFill>
                  <a:schemeClr val="tx1"/>
                </a:solidFill>
              </a:rPr>
              <a:t>)</a:t>
            </a:r>
            <a:r>
              <a:rPr lang="pl-PL" sz="800" dirty="0">
                <a:solidFill>
                  <a:schemeClr val="tx1"/>
                </a:solidFill>
              </a:rPr>
              <a:t>11:15-12:00</a:t>
            </a: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Gr.3 </a:t>
            </a:r>
            <a:r>
              <a:rPr lang="en-US" sz="800" dirty="0">
                <a:solidFill>
                  <a:schemeClr val="tx1"/>
                </a:solidFill>
              </a:rPr>
              <a:t>(</a:t>
            </a:r>
            <a:r>
              <a:rPr lang="en-US" sz="800" dirty="0" err="1">
                <a:solidFill>
                  <a:schemeClr val="tx1"/>
                </a:solidFill>
              </a:rPr>
              <a:t>a.b</a:t>
            </a:r>
            <a:r>
              <a:rPr lang="en-US" sz="800" dirty="0">
                <a:solidFill>
                  <a:schemeClr val="tx1"/>
                </a:solidFill>
              </a:rPr>
              <a:t>) </a:t>
            </a:r>
            <a:r>
              <a:rPr lang="pl-PL" sz="800" dirty="0">
                <a:solidFill>
                  <a:schemeClr val="tx1"/>
                </a:solidFill>
              </a:rPr>
              <a:t>13:00-13:45</a:t>
            </a: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Gr.4 </a:t>
            </a:r>
            <a:r>
              <a:rPr lang="en-US" sz="800" dirty="0">
                <a:solidFill>
                  <a:schemeClr val="tx1"/>
                </a:solidFill>
              </a:rPr>
              <a:t>(</a:t>
            </a:r>
            <a:r>
              <a:rPr lang="en-US" sz="800" dirty="0" err="1">
                <a:solidFill>
                  <a:schemeClr val="tx1"/>
                </a:solidFill>
              </a:rPr>
              <a:t>a.b</a:t>
            </a:r>
            <a:r>
              <a:rPr lang="en-US" sz="800" dirty="0">
                <a:solidFill>
                  <a:schemeClr val="tx1"/>
                </a:solidFill>
              </a:rPr>
              <a:t>) </a:t>
            </a:r>
            <a:r>
              <a:rPr lang="pl-PL" sz="800" dirty="0">
                <a:solidFill>
                  <a:schemeClr val="tx1"/>
                </a:solidFill>
              </a:rPr>
              <a:t>13:45-14:30</a:t>
            </a: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Gr.5</a:t>
            </a:r>
            <a:r>
              <a:rPr lang="en-US" sz="800" dirty="0">
                <a:solidFill>
                  <a:schemeClr val="tx1"/>
                </a:solidFill>
              </a:rPr>
              <a:t>(</a:t>
            </a:r>
            <a:r>
              <a:rPr lang="en-US" sz="800" dirty="0" err="1">
                <a:solidFill>
                  <a:schemeClr val="tx1"/>
                </a:solidFill>
              </a:rPr>
              <a:t>a.b</a:t>
            </a:r>
            <a:r>
              <a:rPr lang="en-US" sz="800" dirty="0">
                <a:solidFill>
                  <a:schemeClr val="tx1"/>
                </a:solidFill>
              </a:rPr>
              <a:t>)</a:t>
            </a:r>
            <a:r>
              <a:rPr lang="pl-PL" sz="800" dirty="0">
                <a:solidFill>
                  <a:schemeClr val="tx1"/>
                </a:solidFill>
              </a:rPr>
              <a:t>14:45– 15:30</a:t>
            </a: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Kabineti</a:t>
            </a:r>
            <a:r>
              <a:rPr lang="en-US" sz="800" dirty="0">
                <a:solidFill>
                  <a:schemeClr val="tx1"/>
                </a:solidFill>
              </a:rPr>
              <a:t>1&amp;</a:t>
            </a:r>
            <a:r>
              <a:rPr lang="pl-PL" sz="800" dirty="0">
                <a:solidFill>
                  <a:schemeClr val="tx1"/>
                </a:solidFill>
              </a:rPr>
              <a:t> 2</a:t>
            </a:r>
          </a:p>
        </p:txBody>
      </p:sp>
      <p:sp>
        <p:nvSpPr>
          <p:cNvPr id="84" name="Rectangle 83"/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L: 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16:15-17:00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AMF</a:t>
            </a:r>
          </a:p>
        </p:txBody>
      </p:sp>
      <p:sp>
        <p:nvSpPr>
          <p:cNvPr id="85" name="Rectangle 84"/>
          <p:cNvSpPr/>
          <p:nvPr/>
        </p:nvSpPr>
        <p:spPr>
          <a:xfrm>
            <a:off x="6116741" y="1845556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>
                <a:solidFill>
                  <a:schemeClr val="tx1"/>
                </a:solidFill>
              </a:rPr>
              <a:t>Praktika Klinike</a:t>
            </a: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13.11.24-02.04.25</a:t>
            </a: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15:00-20:15 – QKUK</a:t>
            </a: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08:00 – 13:15 SP- Rajonet</a:t>
            </a: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7 orë  – 77 ditë</a:t>
            </a:r>
          </a:p>
        </p:txBody>
      </p:sp>
      <p:sp>
        <p:nvSpPr>
          <p:cNvPr id="86" name="Rectangle 85"/>
          <p:cNvSpPr/>
          <p:nvPr/>
        </p:nvSpPr>
        <p:spPr>
          <a:xfrm>
            <a:off x="6071314" y="3098059"/>
            <a:ext cx="1011889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>
                <a:solidFill>
                  <a:schemeClr val="tx1"/>
                </a:solidFill>
              </a:rPr>
              <a:t>Praktika Klinike</a:t>
            </a: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13.11.24-02.04.25</a:t>
            </a: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15:00-20:15 – QKUK</a:t>
            </a: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08:00 – 13:15 SP- Rajonet</a:t>
            </a: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7 orë  – 77 ditë</a:t>
            </a:r>
          </a:p>
        </p:txBody>
      </p:sp>
      <p:sp>
        <p:nvSpPr>
          <p:cNvPr id="87" name="Rectangle 86"/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>
                <a:solidFill>
                  <a:schemeClr val="tx1"/>
                </a:solidFill>
              </a:rPr>
              <a:t>Praktika Klinike</a:t>
            </a: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13.11.24-02.04.25</a:t>
            </a: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15:00-20:15 – QKUK</a:t>
            </a: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08:00 – 13:15 SP- Rajonet</a:t>
            </a: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7 orë  – 77 ditë</a:t>
            </a:r>
          </a:p>
        </p:txBody>
      </p:sp>
      <p:sp>
        <p:nvSpPr>
          <p:cNvPr id="88" name="Rectangle 87"/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>
                <a:solidFill>
                  <a:schemeClr val="tx1"/>
                </a:solidFill>
              </a:rPr>
              <a:t>Praktika Klinike</a:t>
            </a: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13.11.24-02.04.25</a:t>
            </a: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15:00-20:15 – QKUK</a:t>
            </a: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08:00 – 13:15 SP- Rajonet</a:t>
            </a: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7 orë  – 77 ditë</a:t>
            </a:r>
          </a:p>
        </p:txBody>
      </p:sp>
      <p:sp>
        <p:nvSpPr>
          <p:cNvPr id="89" name="Rectangle 88"/>
          <p:cNvSpPr/>
          <p:nvPr/>
        </p:nvSpPr>
        <p:spPr>
          <a:xfrm>
            <a:off x="8063566" y="1815971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dirty="0">
                <a:solidFill>
                  <a:schemeClr val="tx1"/>
                </a:solidFill>
              </a:rPr>
              <a:t>Praktika Klinike</a:t>
            </a: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13.11.24-02.04.25</a:t>
            </a: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15:00-20:15 – </a:t>
            </a:r>
            <a:r>
              <a:rPr lang="nb-NO" sz="900" dirty="0">
                <a:solidFill>
                  <a:schemeClr val="tx1"/>
                </a:solidFill>
              </a:rPr>
              <a:t>QKUK</a:t>
            </a: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08:00 – 13:15 SP- Rajonet</a:t>
            </a: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7 orë  – 77 ditë</a:t>
            </a:r>
          </a:p>
        </p:txBody>
      </p:sp>
      <p:sp>
        <p:nvSpPr>
          <p:cNvPr id="90" name="Rectangle 89"/>
          <p:cNvSpPr/>
          <p:nvPr/>
        </p:nvSpPr>
        <p:spPr>
          <a:xfrm>
            <a:off x="8066002" y="3101598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dirty="0">
                <a:solidFill>
                  <a:schemeClr val="tx1"/>
                </a:solidFill>
              </a:rPr>
              <a:t>Praktika Klinike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13.11.24-02.04.25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15:00-20:15 – QKUK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08:00 – 13:15 SP- Rajonet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7 orë  – 77 ditë</a:t>
            </a:r>
          </a:p>
          <a:p>
            <a:pPr algn="ctr"/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9027166" y="1812432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8830635" y="3098059"/>
            <a:ext cx="122955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900" dirty="0">
                <a:solidFill>
                  <a:schemeClr val="tx1"/>
                </a:solidFill>
              </a:rPr>
              <a:t>U: 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Gr 5</a:t>
            </a:r>
            <a:r>
              <a:rPr lang="en-US" sz="900" dirty="0">
                <a:solidFill>
                  <a:schemeClr val="tx1"/>
                </a:solidFill>
              </a:rPr>
              <a:t>(</a:t>
            </a:r>
            <a:r>
              <a:rPr lang="en-US" sz="900" dirty="0" err="1">
                <a:solidFill>
                  <a:schemeClr val="tx1"/>
                </a:solidFill>
              </a:rPr>
              <a:t>a.b</a:t>
            </a:r>
            <a:r>
              <a:rPr lang="en-US" sz="900" dirty="0">
                <a:solidFill>
                  <a:schemeClr val="tx1"/>
                </a:solidFill>
              </a:rPr>
              <a:t>)</a:t>
            </a:r>
            <a:r>
              <a:rPr lang="pl-PL" sz="900" dirty="0">
                <a:solidFill>
                  <a:schemeClr val="tx1"/>
                </a:solidFill>
              </a:rPr>
              <a:t>10:30-11:15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Gr 6</a:t>
            </a:r>
            <a:r>
              <a:rPr lang="en-US" sz="900" dirty="0">
                <a:solidFill>
                  <a:schemeClr val="tx1"/>
                </a:solidFill>
              </a:rPr>
              <a:t>(</a:t>
            </a:r>
            <a:r>
              <a:rPr lang="en-US" sz="900" dirty="0" err="1">
                <a:solidFill>
                  <a:schemeClr val="tx1"/>
                </a:solidFill>
              </a:rPr>
              <a:t>a.b</a:t>
            </a:r>
            <a:r>
              <a:rPr lang="en-US" sz="900" dirty="0">
                <a:solidFill>
                  <a:schemeClr val="tx1"/>
                </a:solidFill>
              </a:rPr>
              <a:t>)</a:t>
            </a:r>
            <a:r>
              <a:rPr lang="pl-PL" sz="900" dirty="0">
                <a:solidFill>
                  <a:schemeClr val="tx1"/>
                </a:solidFill>
              </a:rPr>
              <a:t>11:15-12:00</a:t>
            </a:r>
            <a:endParaRPr lang="en-US" sz="900" dirty="0">
              <a:solidFill>
                <a:schemeClr val="tx1"/>
              </a:solidFill>
            </a:endParaRP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Gr</a:t>
            </a:r>
            <a:r>
              <a:rPr lang="en-US" sz="900" dirty="0">
                <a:solidFill>
                  <a:schemeClr val="tx1"/>
                </a:solidFill>
              </a:rPr>
              <a:t> 1(</a:t>
            </a:r>
            <a:r>
              <a:rPr lang="en-US" sz="900" dirty="0" err="1">
                <a:solidFill>
                  <a:schemeClr val="tx1"/>
                </a:solidFill>
              </a:rPr>
              <a:t>a.b</a:t>
            </a:r>
            <a:r>
              <a:rPr lang="en-US" sz="900" dirty="0">
                <a:solidFill>
                  <a:schemeClr val="tx1"/>
                </a:solidFill>
              </a:rPr>
              <a:t>)</a:t>
            </a:r>
            <a:r>
              <a:rPr lang="pl-PL" sz="900" dirty="0">
                <a:solidFill>
                  <a:schemeClr val="tx1"/>
                </a:solidFill>
              </a:rPr>
              <a:t>12:00</a:t>
            </a:r>
            <a:r>
              <a:rPr lang="en-US" sz="900" dirty="0">
                <a:solidFill>
                  <a:schemeClr val="tx1"/>
                </a:solidFill>
              </a:rPr>
              <a:t>-</a:t>
            </a:r>
            <a:r>
              <a:rPr lang="pl-PL" sz="900" dirty="0">
                <a:solidFill>
                  <a:schemeClr val="tx1"/>
                </a:solidFill>
              </a:rPr>
              <a:t>12:45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Gr2</a:t>
            </a:r>
            <a:r>
              <a:rPr lang="en-US" sz="900" dirty="0">
                <a:solidFill>
                  <a:schemeClr val="tx1"/>
                </a:solidFill>
              </a:rPr>
              <a:t>(</a:t>
            </a:r>
            <a:r>
              <a:rPr lang="en-US" sz="900" dirty="0" err="1">
                <a:solidFill>
                  <a:schemeClr val="tx1"/>
                </a:solidFill>
              </a:rPr>
              <a:t>a.b</a:t>
            </a:r>
            <a:r>
              <a:rPr lang="en-US" sz="900" dirty="0">
                <a:solidFill>
                  <a:schemeClr val="tx1"/>
                </a:solidFill>
              </a:rPr>
              <a:t>) </a:t>
            </a:r>
            <a:r>
              <a:rPr lang="pl-PL" sz="900" dirty="0">
                <a:solidFill>
                  <a:schemeClr val="tx1"/>
                </a:solidFill>
              </a:rPr>
              <a:t>12:45-13:30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Gr</a:t>
            </a:r>
            <a:r>
              <a:rPr lang="en-US" sz="900" dirty="0">
                <a:solidFill>
                  <a:schemeClr val="tx1"/>
                </a:solidFill>
              </a:rPr>
              <a:t>3(</a:t>
            </a:r>
            <a:r>
              <a:rPr lang="en-US" sz="900" dirty="0" err="1">
                <a:solidFill>
                  <a:schemeClr val="tx1"/>
                </a:solidFill>
              </a:rPr>
              <a:t>a.b</a:t>
            </a:r>
            <a:r>
              <a:rPr lang="en-US" sz="900" dirty="0">
                <a:solidFill>
                  <a:schemeClr val="tx1"/>
                </a:solidFill>
              </a:rPr>
              <a:t>)</a:t>
            </a:r>
            <a:r>
              <a:rPr lang="pl-PL" sz="900" dirty="0">
                <a:solidFill>
                  <a:schemeClr val="tx1"/>
                </a:solidFill>
              </a:rPr>
              <a:t>13:30-14:15</a:t>
            </a: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Gr 4</a:t>
            </a:r>
            <a:r>
              <a:rPr lang="en-US" sz="900" dirty="0">
                <a:solidFill>
                  <a:schemeClr val="tx1"/>
                </a:solidFill>
              </a:rPr>
              <a:t>(</a:t>
            </a:r>
            <a:r>
              <a:rPr lang="en-US" sz="900" dirty="0" err="1">
                <a:solidFill>
                  <a:schemeClr val="tx1"/>
                </a:solidFill>
              </a:rPr>
              <a:t>a.b</a:t>
            </a:r>
            <a:r>
              <a:rPr lang="en-US" sz="900" dirty="0">
                <a:solidFill>
                  <a:schemeClr val="tx1"/>
                </a:solidFill>
              </a:rPr>
              <a:t>)</a:t>
            </a:r>
            <a:r>
              <a:rPr lang="pl-PL" sz="900" dirty="0">
                <a:solidFill>
                  <a:schemeClr val="tx1"/>
                </a:solidFill>
              </a:rPr>
              <a:t>14:15-15:00</a:t>
            </a:r>
            <a:endParaRPr lang="en-US" sz="900" dirty="0">
              <a:solidFill>
                <a:schemeClr val="tx1"/>
              </a:solidFill>
            </a:endParaRPr>
          </a:p>
          <a:p>
            <a:pPr algn="ctr"/>
            <a:r>
              <a:rPr lang="pl-PL" sz="900" dirty="0">
                <a:solidFill>
                  <a:schemeClr val="tx1"/>
                </a:solidFill>
              </a:rPr>
              <a:t>Kabineti </a:t>
            </a:r>
            <a:r>
              <a:rPr lang="en-US" sz="900" dirty="0">
                <a:solidFill>
                  <a:schemeClr val="tx1"/>
                </a:solidFill>
              </a:rPr>
              <a:t>3&amp;4</a:t>
            </a:r>
            <a:endParaRPr lang="pl-PL" sz="900" dirty="0">
              <a:solidFill>
                <a:schemeClr val="tx1"/>
              </a:solidFill>
            </a:endParaRPr>
          </a:p>
          <a:p>
            <a:pPr algn="ctr"/>
            <a:endParaRPr lang="en-US" sz="900" dirty="0">
              <a:solidFill>
                <a:schemeClr val="tx1"/>
              </a:solidFill>
            </a:endParaRPr>
          </a:p>
          <a:p>
            <a:pPr algn="ctr"/>
            <a:endParaRPr lang="pl-PL" sz="900" dirty="0">
              <a:solidFill>
                <a:schemeClr val="tx1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1318061" y="4727375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98" name="Rectangle 97"/>
          <p:cNvSpPr/>
          <p:nvPr/>
        </p:nvSpPr>
        <p:spPr>
          <a:xfrm>
            <a:off x="1075487" y="4437023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>
                <a:solidFill>
                  <a:schemeClr val="tx1"/>
                </a:solidFill>
              </a:rPr>
              <a:t>Shëndeti</a:t>
            </a:r>
            <a:r>
              <a:rPr lang="en-US" sz="1000" dirty="0">
                <a:solidFill>
                  <a:schemeClr val="tx1"/>
                </a:solidFill>
              </a:rPr>
              <a:t> Publik</a:t>
            </a:r>
          </a:p>
        </p:txBody>
      </p:sp>
      <p:sp>
        <p:nvSpPr>
          <p:cNvPr id="99" name="Rectangle 98"/>
          <p:cNvSpPr/>
          <p:nvPr/>
        </p:nvSpPr>
        <p:spPr>
          <a:xfrm>
            <a:off x="1076271" y="5743798"/>
            <a:ext cx="1058862" cy="6691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tx1"/>
                </a:solidFill>
              </a:rPr>
              <a:t>Evidenca e bazuar në praktikat infermierore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2126729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PhD cand. </a:t>
            </a:r>
            <a:r>
              <a:rPr lang="en-US" sz="1000" dirty="0" err="1">
                <a:solidFill>
                  <a:schemeClr val="tx1"/>
                </a:solidFill>
              </a:rPr>
              <a:t>Besarta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Taganoviq</a:t>
            </a:r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MSc. </a:t>
            </a:r>
            <a:r>
              <a:rPr lang="en-US" sz="1000" dirty="0" err="1">
                <a:solidFill>
                  <a:schemeClr val="tx1"/>
                </a:solidFill>
              </a:rPr>
              <a:t>Flaka</a:t>
            </a:r>
            <a:r>
              <a:rPr lang="en-US" sz="1000" dirty="0">
                <a:solidFill>
                  <a:schemeClr val="tx1"/>
                </a:solidFill>
              </a:rPr>
              <a:t> Emini/MSc. </a:t>
            </a:r>
            <a:r>
              <a:rPr lang="en-US" sz="1000" dirty="0" err="1">
                <a:solidFill>
                  <a:schemeClr val="tx1"/>
                </a:solidFill>
              </a:rPr>
              <a:t>Fitore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Bajraktari</a:t>
            </a:r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3085936" y="4434012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3063783" y="5717292"/>
            <a:ext cx="319067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Z</a:t>
            </a: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3395251" y="4432839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3374114" y="5723975"/>
            <a:ext cx="372450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</a:t>
            </a: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PK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4195278" y="4446002"/>
            <a:ext cx="942470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dirty="0">
                <a:solidFill>
                  <a:schemeClr val="tx1"/>
                </a:solidFill>
              </a:rPr>
              <a:t>Praktika Klinike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13.11.24-02.04.25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15:00-20:15 – QKUK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08:00 – 13:15 SP- Rajonet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7 orë  – 77 ditë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4179495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800" dirty="0">
              <a:solidFill>
                <a:schemeClr val="tx1"/>
              </a:solidFill>
            </a:endParaRPr>
          </a:p>
          <a:p>
            <a:pPr algn="ctr"/>
            <a:endParaRPr lang="nb-NO" sz="800" dirty="0">
              <a:solidFill>
                <a:schemeClr val="tx1"/>
              </a:solidFill>
            </a:endParaRPr>
          </a:p>
          <a:p>
            <a:pPr algn="ctr"/>
            <a:endParaRPr lang="nb-NO" sz="800" dirty="0">
              <a:solidFill>
                <a:schemeClr val="tx1"/>
              </a:solidFill>
            </a:endParaRPr>
          </a:p>
          <a:p>
            <a:pPr algn="ctr"/>
            <a:endParaRPr lang="nb-NO" sz="800" dirty="0">
              <a:solidFill>
                <a:schemeClr val="tx1"/>
              </a:solidFill>
            </a:endParaRPr>
          </a:p>
          <a:p>
            <a:pPr algn="ctr"/>
            <a:endParaRPr lang="nb-NO" sz="800" dirty="0">
              <a:solidFill>
                <a:schemeClr val="tx1"/>
              </a:solidFill>
            </a:endParaRP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Praktika Klinike</a:t>
            </a: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13.11.24-02.04.25</a:t>
            </a: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15:00-20:15 – QKUK</a:t>
            </a: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08:00 – 13:15 SP- Rajonet</a:t>
            </a: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7 orë  – 77 ditë</a:t>
            </a:r>
          </a:p>
          <a:p>
            <a:pPr algn="ctr"/>
            <a:endParaRPr lang="nb-NO" sz="800" dirty="0">
              <a:solidFill>
                <a:schemeClr val="tx1"/>
              </a:solidFill>
            </a:endParaRPr>
          </a:p>
          <a:p>
            <a:pPr algn="ctr"/>
            <a:endParaRPr lang="nb-NO" sz="800" dirty="0">
              <a:solidFill>
                <a:schemeClr val="tx1"/>
              </a:solidFill>
            </a:endParaRPr>
          </a:p>
          <a:p>
            <a:pPr algn="ctr"/>
            <a:endParaRPr lang="nb-NO" sz="800" dirty="0">
              <a:solidFill>
                <a:schemeClr val="tx1"/>
              </a:solidFill>
            </a:endParaRPr>
          </a:p>
          <a:p>
            <a:pPr algn="ctr"/>
            <a:endParaRPr lang="nb-NO" sz="800" dirty="0">
              <a:solidFill>
                <a:schemeClr val="tx1"/>
              </a:solidFill>
            </a:endParaRPr>
          </a:p>
          <a:p>
            <a:pPr algn="ctr"/>
            <a:endParaRPr lang="nb-NO" sz="800" dirty="0">
              <a:solidFill>
                <a:schemeClr val="tx1"/>
              </a:solidFill>
            </a:endParaRPr>
          </a:p>
          <a:p>
            <a:pPr algn="ctr"/>
            <a:endParaRPr lang="nb-NO" sz="800" dirty="0">
              <a:solidFill>
                <a:schemeClr val="tx1"/>
              </a:solidFill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5149125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L: 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17: 15-18:00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AMF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5151561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6061445" y="4453661"/>
            <a:ext cx="105973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err="1">
                <a:solidFill>
                  <a:schemeClr val="tx1"/>
                </a:solidFill>
              </a:rPr>
              <a:t>Praktika</a:t>
            </a:r>
            <a:r>
              <a:rPr lang="en-US" sz="900" dirty="0">
                <a:solidFill>
                  <a:schemeClr val="tx1"/>
                </a:solidFill>
              </a:rPr>
              <a:t> </a:t>
            </a:r>
            <a:r>
              <a:rPr lang="en-US" sz="900" dirty="0" err="1">
                <a:solidFill>
                  <a:schemeClr val="tx1"/>
                </a:solidFill>
              </a:rPr>
              <a:t>Klinike</a:t>
            </a:r>
            <a:endParaRPr lang="en-US" sz="900" dirty="0">
              <a:solidFill>
                <a:schemeClr val="tx1"/>
              </a:solidFill>
            </a:endParaRP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13.11.24-02.04.25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15:00-20:15 – QKUK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08:00 – 13:15 SP- </a:t>
            </a:r>
            <a:r>
              <a:rPr lang="en-US" sz="900" dirty="0" err="1">
                <a:solidFill>
                  <a:schemeClr val="tx1"/>
                </a:solidFill>
              </a:rPr>
              <a:t>Rajonet</a:t>
            </a:r>
            <a:endParaRPr lang="en-US" sz="900" dirty="0">
              <a:solidFill>
                <a:schemeClr val="tx1"/>
              </a:solidFill>
            </a:endParaRP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7 </a:t>
            </a:r>
            <a:r>
              <a:rPr lang="en-US" sz="900" dirty="0" err="1">
                <a:solidFill>
                  <a:schemeClr val="tx1"/>
                </a:solidFill>
              </a:rPr>
              <a:t>orë</a:t>
            </a:r>
            <a:r>
              <a:rPr lang="en-US" sz="900" dirty="0">
                <a:solidFill>
                  <a:schemeClr val="tx1"/>
                </a:solidFill>
              </a:rPr>
              <a:t>  – 77 </a:t>
            </a:r>
            <a:r>
              <a:rPr lang="en-US" sz="900" dirty="0" err="1">
                <a:solidFill>
                  <a:schemeClr val="tx1"/>
                </a:solidFill>
              </a:rPr>
              <a:t>ditë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6084295" y="5717538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00" dirty="0">
              <a:solidFill>
                <a:schemeClr val="tx1"/>
              </a:solidFill>
            </a:endParaRPr>
          </a:p>
          <a:p>
            <a:pPr algn="ctr"/>
            <a:endParaRPr lang="nb-NO" sz="1000" dirty="0">
              <a:solidFill>
                <a:schemeClr val="tx1"/>
              </a:solidFill>
            </a:endParaRPr>
          </a:p>
          <a:p>
            <a:pPr algn="ctr"/>
            <a:endParaRPr lang="nb-NO" sz="1000" dirty="0">
              <a:solidFill>
                <a:schemeClr val="tx1"/>
              </a:solidFill>
            </a:endParaRPr>
          </a:p>
          <a:p>
            <a:pPr algn="ctr"/>
            <a:endParaRPr lang="nb-NO" sz="1000" dirty="0">
              <a:solidFill>
                <a:schemeClr val="tx1"/>
              </a:solidFill>
            </a:endParaRPr>
          </a:p>
          <a:p>
            <a:pPr algn="ctr"/>
            <a:endParaRPr lang="nb-NO" sz="1000" dirty="0">
              <a:solidFill>
                <a:schemeClr val="tx1"/>
              </a:solidFill>
            </a:endParaRPr>
          </a:p>
          <a:p>
            <a:pPr algn="ctr"/>
            <a:endParaRPr lang="nb-NO" sz="1000" dirty="0">
              <a:solidFill>
                <a:schemeClr val="tx1"/>
              </a:solidFill>
            </a:endParaRPr>
          </a:p>
          <a:p>
            <a:pPr algn="ctr"/>
            <a:endParaRPr lang="nb-NO" sz="1000" dirty="0">
              <a:solidFill>
                <a:schemeClr val="tx1"/>
              </a:solidFill>
            </a:endParaRP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Praktika Klinike</a:t>
            </a: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13.11.24-02.04.25</a:t>
            </a: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15:00-20:15 – QKUK</a:t>
            </a: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08:00 – 13:15 SP- Rajonet</a:t>
            </a: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7 orë  – 77 ditë</a:t>
            </a:r>
          </a:p>
          <a:p>
            <a:pPr algn="ctr"/>
            <a:endParaRPr lang="nb-NO" sz="1000" dirty="0">
              <a:solidFill>
                <a:schemeClr val="tx1"/>
              </a:solidFill>
            </a:endParaRPr>
          </a:p>
          <a:p>
            <a:pPr algn="ctr"/>
            <a:endParaRPr lang="nb-NO" sz="1000" dirty="0">
              <a:solidFill>
                <a:schemeClr val="tx1"/>
              </a:solidFill>
            </a:endParaRPr>
          </a:p>
          <a:p>
            <a:pPr algn="ctr"/>
            <a:endParaRPr lang="nb-NO" sz="1000" dirty="0">
              <a:solidFill>
                <a:schemeClr val="tx1"/>
              </a:solidFill>
            </a:endParaRPr>
          </a:p>
          <a:p>
            <a:pPr algn="ctr"/>
            <a:endParaRPr lang="nb-NO" sz="800" dirty="0">
              <a:solidFill>
                <a:schemeClr val="tx1"/>
              </a:solidFill>
            </a:endParaRPr>
          </a:p>
          <a:p>
            <a:pPr algn="ctr"/>
            <a:endParaRPr lang="nb-NO" sz="1000" dirty="0">
              <a:solidFill>
                <a:schemeClr val="tx1"/>
              </a:solidFill>
            </a:endParaRPr>
          </a:p>
          <a:p>
            <a:pPr algn="ctr"/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7089693" y="4437601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err="1">
                <a:solidFill>
                  <a:schemeClr val="tx1"/>
                </a:solidFill>
              </a:rPr>
              <a:t>Praktika</a:t>
            </a:r>
            <a:r>
              <a:rPr lang="en-US" sz="900" dirty="0">
                <a:solidFill>
                  <a:schemeClr val="tx1"/>
                </a:solidFill>
              </a:rPr>
              <a:t> </a:t>
            </a:r>
            <a:r>
              <a:rPr lang="en-US" sz="900" dirty="0" err="1">
                <a:solidFill>
                  <a:schemeClr val="tx1"/>
                </a:solidFill>
              </a:rPr>
              <a:t>Klinike</a:t>
            </a:r>
            <a:endParaRPr lang="en-US" sz="900" dirty="0">
              <a:solidFill>
                <a:schemeClr val="tx1"/>
              </a:solidFill>
            </a:endParaRP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13.11.24-02.04.25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15:00-20:15 – QKUK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08:00 – 13:15 SP- </a:t>
            </a:r>
            <a:r>
              <a:rPr lang="en-US" sz="900" dirty="0" err="1">
                <a:solidFill>
                  <a:schemeClr val="tx1"/>
                </a:solidFill>
              </a:rPr>
              <a:t>Rajonet</a:t>
            </a:r>
            <a:endParaRPr lang="en-US" sz="900" dirty="0">
              <a:solidFill>
                <a:schemeClr val="tx1"/>
              </a:solidFill>
            </a:endParaRP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7 </a:t>
            </a:r>
            <a:r>
              <a:rPr lang="en-US" sz="900" dirty="0" err="1">
                <a:solidFill>
                  <a:schemeClr val="tx1"/>
                </a:solidFill>
              </a:rPr>
              <a:t>orë</a:t>
            </a:r>
            <a:r>
              <a:rPr lang="en-US" sz="900" dirty="0">
                <a:solidFill>
                  <a:schemeClr val="tx1"/>
                </a:solidFill>
              </a:rPr>
              <a:t>  – 77 </a:t>
            </a:r>
            <a:r>
              <a:rPr lang="en-US" sz="900" dirty="0" err="1">
                <a:solidFill>
                  <a:schemeClr val="tx1"/>
                </a:solidFill>
              </a:rPr>
              <a:t>ditë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7092129" y="5723227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>
                <a:solidFill>
                  <a:schemeClr val="tx1"/>
                </a:solidFill>
              </a:rPr>
              <a:t>Praktika Klinike</a:t>
            </a: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13.11.24-02.04.25</a:t>
            </a: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15:00-20:15 – QKUK</a:t>
            </a: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08:00 – 13:15 SP- Rajonet</a:t>
            </a: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7 orë  – 77 ditë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8063109" y="4383340"/>
            <a:ext cx="1023173" cy="13991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err="1">
                <a:solidFill>
                  <a:schemeClr val="tx1"/>
                </a:solidFill>
              </a:rPr>
              <a:t>Praktika</a:t>
            </a:r>
            <a:r>
              <a:rPr lang="en-US" sz="900" dirty="0">
                <a:solidFill>
                  <a:schemeClr val="tx1"/>
                </a:solidFill>
              </a:rPr>
              <a:t> </a:t>
            </a:r>
            <a:r>
              <a:rPr lang="en-US" sz="900" dirty="0" err="1">
                <a:solidFill>
                  <a:schemeClr val="tx1"/>
                </a:solidFill>
              </a:rPr>
              <a:t>Klinike</a:t>
            </a:r>
            <a:endParaRPr lang="en-US" sz="900" dirty="0">
              <a:solidFill>
                <a:schemeClr val="tx1"/>
              </a:solidFill>
            </a:endParaRP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13.11.24-02.04.25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15:00-20:15 – QKUK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08:00 – 13:15 SP- </a:t>
            </a:r>
            <a:r>
              <a:rPr lang="en-US" sz="900" dirty="0" err="1">
                <a:solidFill>
                  <a:schemeClr val="tx1"/>
                </a:solidFill>
              </a:rPr>
              <a:t>Rajonet</a:t>
            </a:r>
            <a:endParaRPr lang="en-US" sz="900" dirty="0">
              <a:solidFill>
                <a:schemeClr val="tx1"/>
              </a:solidFill>
            </a:endParaRP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7 </a:t>
            </a:r>
            <a:r>
              <a:rPr lang="en-US" sz="900" dirty="0" err="1">
                <a:solidFill>
                  <a:schemeClr val="tx1"/>
                </a:solidFill>
              </a:rPr>
              <a:t>orë</a:t>
            </a:r>
            <a:r>
              <a:rPr lang="en-US" sz="900" dirty="0">
                <a:solidFill>
                  <a:schemeClr val="tx1"/>
                </a:solidFill>
              </a:rPr>
              <a:t>  – 77 </a:t>
            </a:r>
            <a:r>
              <a:rPr lang="en-US" sz="900" dirty="0" err="1">
                <a:solidFill>
                  <a:schemeClr val="tx1"/>
                </a:solidFill>
              </a:rPr>
              <a:t>ditë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8066002" y="5722004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dirty="0">
                <a:solidFill>
                  <a:schemeClr val="tx1"/>
                </a:solidFill>
              </a:rPr>
              <a:t>Praktika Klinike</a:t>
            </a: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13.11.24-02.04.25</a:t>
            </a: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15:00-20:15 – QKUK</a:t>
            </a: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08:00 – 13:15 SP- Rajonet</a:t>
            </a:r>
          </a:p>
          <a:p>
            <a:pPr algn="ctr"/>
            <a:r>
              <a:rPr lang="nb-NO" sz="1000" dirty="0">
                <a:solidFill>
                  <a:schemeClr val="tx1"/>
                </a:solidFill>
              </a:rPr>
              <a:t>7 orë  – 77 ditë</a:t>
            </a:r>
          </a:p>
        </p:txBody>
      </p:sp>
      <p:sp>
        <p:nvSpPr>
          <p:cNvPr id="119" name="Rectangle 118"/>
          <p:cNvSpPr/>
          <p:nvPr/>
        </p:nvSpPr>
        <p:spPr>
          <a:xfrm>
            <a:off x="9065764" y="4360429"/>
            <a:ext cx="994428" cy="13833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9029602" y="5718465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L: 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09:45-10:30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203</a:t>
            </a: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" y="6350"/>
            <a:ext cx="600457" cy="1804420"/>
          </a:xfrm>
          <a:prstGeom prst="rect">
            <a:avLst/>
          </a:prstGeom>
        </p:spPr>
      </p:pic>
      <p:sp>
        <p:nvSpPr>
          <p:cNvPr id="129" name="Rectangle 128"/>
          <p:cNvSpPr/>
          <p:nvPr/>
        </p:nvSpPr>
        <p:spPr>
          <a:xfrm>
            <a:off x="891055" y="1817192"/>
            <a:ext cx="172867" cy="540930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1073728" y="6435391"/>
            <a:ext cx="1058862" cy="79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>
                <a:solidFill>
                  <a:schemeClr val="tx1"/>
                </a:solidFill>
              </a:rPr>
              <a:t>Praktika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Klinike</a:t>
            </a:r>
            <a:r>
              <a:rPr lang="en-US" sz="1000" dirty="0">
                <a:solidFill>
                  <a:schemeClr val="tx1"/>
                </a:solidFill>
              </a:rPr>
              <a:t> III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1AF0C4F-085B-D3AC-F7AD-A229062F65AA}"/>
              </a:ext>
            </a:extLst>
          </p:cNvPr>
          <p:cNvSpPr/>
          <p:nvPr/>
        </p:nvSpPr>
        <p:spPr>
          <a:xfrm>
            <a:off x="2106187" y="4432839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>
                <a:solidFill>
                  <a:schemeClr val="tx1"/>
                </a:solidFill>
              </a:rPr>
              <a:t>Prof.Dr</a:t>
            </a:r>
            <a:r>
              <a:rPr lang="en-US" sz="1000" dirty="0">
                <a:solidFill>
                  <a:schemeClr val="tx1"/>
                </a:solidFill>
              </a:rPr>
              <a:t>. Bernard </a:t>
            </a:r>
            <a:r>
              <a:rPr lang="en-US" sz="1000" dirty="0" err="1">
                <a:solidFill>
                  <a:schemeClr val="tx1"/>
                </a:solidFill>
              </a:rPr>
              <a:t>Tahirbegolli</a:t>
            </a:r>
            <a:endParaRPr 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023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075487" y="1816616"/>
            <a:ext cx="1058862" cy="12922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2" name="Rectangle 131"/>
          <p:cNvSpPr/>
          <p:nvPr/>
        </p:nvSpPr>
        <p:spPr>
          <a:xfrm>
            <a:off x="10000859" y="1812668"/>
            <a:ext cx="359147" cy="12778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33" name="Rectangle 132"/>
          <p:cNvSpPr/>
          <p:nvPr/>
        </p:nvSpPr>
        <p:spPr>
          <a:xfrm>
            <a:off x="3785911" y="1818445"/>
            <a:ext cx="391824" cy="12720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tx1"/>
                </a:solidFill>
              </a:rPr>
              <a:t>203</a:t>
            </a:r>
          </a:p>
          <a:p>
            <a:pPr algn="ctr"/>
            <a:r>
              <a:rPr lang="en-US" sz="1000">
                <a:solidFill>
                  <a:schemeClr val="tx1"/>
                </a:solidFill>
              </a:rPr>
              <a:t>Lab </a:t>
            </a:r>
          </a:p>
        </p:txBody>
      </p:sp>
      <p:sp>
        <p:nvSpPr>
          <p:cNvPr id="135" name="Rectangle 134"/>
          <p:cNvSpPr/>
          <p:nvPr/>
        </p:nvSpPr>
        <p:spPr>
          <a:xfrm>
            <a:off x="10000859" y="3103059"/>
            <a:ext cx="359147" cy="13228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36" name="Rectangle 135"/>
          <p:cNvSpPr/>
          <p:nvPr/>
        </p:nvSpPr>
        <p:spPr>
          <a:xfrm>
            <a:off x="3785911" y="3108835"/>
            <a:ext cx="391824" cy="13170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203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K:1 B </a:t>
            </a:r>
          </a:p>
        </p:txBody>
      </p:sp>
      <p:sp>
        <p:nvSpPr>
          <p:cNvPr id="138" name="Rectangle 137"/>
          <p:cNvSpPr/>
          <p:nvPr/>
        </p:nvSpPr>
        <p:spPr>
          <a:xfrm>
            <a:off x="10000859" y="4440744"/>
            <a:ext cx="359147" cy="12742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39" name="Rectangle 138"/>
          <p:cNvSpPr/>
          <p:nvPr/>
        </p:nvSpPr>
        <p:spPr>
          <a:xfrm>
            <a:off x="3785911" y="4431955"/>
            <a:ext cx="391824" cy="12789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203</a:t>
            </a:r>
          </a:p>
        </p:txBody>
      </p:sp>
      <p:sp>
        <p:nvSpPr>
          <p:cNvPr id="140" name="Rectangle 139"/>
          <p:cNvSpPr/>
          <p:nvPr/>
        </p:nvSpPr>
        <p:spPr>
          <a:xfrm>
            <a:off x="10000859" y="5726369"/>
            <a:ext cx="359147" cy="14963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42" name="Rectangle 141"/>
          <p:cNvSpPr/>
          <p:nvPr/>
        </p:nvSpPr>
        <p:spPr>
          <a:xfrm>
            <a:off x="3785911" y="5717579"/>
            <a:ext cx="391824" cy="15018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203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401 </a:t>
            </a:r>
          </a:p>
        </p:txBody>
      </p:sp>
      <p:sp>
        <p:nvSpPr>
          <p:cNvPr id="131" name="Rectangle 130"/>
          <p:cNvSpPr/>
          <p:nvPr/>
        </p:nvSpPr>
        <p:spPr>
          <a:xfrm>
            <a:off x="10000859" y="1179613"/>
            <a:ext cx="359147" cy="619326"/>
          </a:xfrm>
          <a:prstGeom prst="rect">
            <a:avLst/>
          </a:prstGeom>
          <a:solidFill>
            <a:srgbClr val="35A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3785911" y="1185390"/>
            <a:ext cx="391824" cy="613550"/>
          </a:xfrm>
          <a:prstGeom prst="rect">
            <a:avLst/>
          </a:prstGeom>
          <a:solidFill>
            <a:srgbClr val="35A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7" name="Rectangle 126"/>
          <p:cNvSpPr/>
          <p:nvPr/>
        </p:nvSpPr>
        <p:spPr>
          <a:xfrm>
            <a:off x="510652" y="1817193"/>
            <a:ext cx="380404" cy="5409309"/>
          </a:xfrm>
          <a:prstGeom prst="rect">
            <a:avLst/>
          </a:prstGeom>
          <a:solidFill>
            <a:srgbClr val="35A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65" name="Picture 6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702" y="1175399"/>
            <a:ext cx="954026" cy="637033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3" y="1175399"/>
            <a:ext cx="954026" cy="637033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9" y="1175399"/>
            <a:ext cx="954026" cy="637033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06" y="1175400"/>
            <a:ext cx="954026" cy="637033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40" y="1175400"/>
            <a:ext cx="954026" cy="6370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22" y="1175400"/>
            <a:ext cx="954026" cy="6370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29" y="1175401"/>
            <a:ext cx="353569" cy="6370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04" y="1175403"/>
            <a:ext cx="304801" cy="6370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11" y="1175402"/>
            <a:ext cx="957074" cy="637033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9" y="1175403"/>
            <a:ext cx="1042418" cy="637033"/>
          </a:xfrm>
          <a:prstGeom prst="rect">
            <a:avLst/>
          </a:prstGeom>
        </p:spPr>
      </p:pic>
      <p:sp>
        <p:nvSpPr>
          <p:cNvPr id="145" name="TextBox 144"/>
          <p:cNvSpPr txBox="1"/>
          <p:nvPr/>
        </p:nvSpPr>
        <p:spPr>
          <a:xfrm rot="16200000">
            <a:off x="3378084" y="1408249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L/U/P</a:t>
            </a:r>
          </a:p>
        </p:txBody>
      </p:sp>
      <p:sp>
        <p:nvSpPr>
          <p:cNvPr id="144" name="TextBox 143"/>
          <p:cNvSpPr txBox="1"/>
          <p:nvPr/>
        </p:nvSpPr>
        <p:spPr>
          <a:xfrm rot="16200000">
            <a:off x="3055279" y="1408250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O/Z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MËSIMDHËNËSI</a:t>
            </a:r>
          </a:p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/ASISTENTI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12" y="877150"/>
            <a:ext cx="1360965" cy="22587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89375" y="546881"/>
            <a:ext cx="134684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35A9DE"/>
                </a:solidFill>
                <a:latin typeface="Helvetica 65 Medium" panose="020B0500000000000000" pitchFamily="2" charset="0"/>
              </a:rPr>
              <a:t>INFERMIERI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60040" y="802543"/>
            <a:ext cx="613719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sq-AL" sz="1300" b="1" dirty="0">
                <a:solidFill>
                  <a:srgbClr val="35A9DE"/>
                </a:solidFill>
                <a:effectLst/>
                <a:latin typeface="Helvetica LT Std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ORARI I LIGJËRATAVE DHE USHTRIMEVE PËR VITIN AKADEMIK 2024/2025</a:t>
            </a:r>
            <a:endParaRPr lang="en-US" sz="1300" dirty="0">
              <a:solidFill>
                <a:srgbClr val="35A9DE"/>
              </a:solidFill>
              <a:effectLst/>
              <a:latin typeface="Helvetica LT Std" panose="020B05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-469462" y="5783068"/>
            <a:ext cx="234596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INFERMIERI: </a:t>
            </a:r>
            <a:r>
              <a:rPr lang="it-IT" sz="1300" dirty="0">
                <a:solidFill>
                  <a:schemeClr val="bg1"/>
                </a:solidFill>
                <a:latin typeface="Helvetica LT Std" panose="020B0504020202020204" pitchFamily="34" charset="0"/>
              </a:rPr>
              <a:t> Semestri V-të </a:t>
            </a:r>
            <a:endParaRPr lang="en-US" sz="1300" b="1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MODULI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HËNË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MARTË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MËRKURË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ENJTE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PREMTE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SHTUNË</a:t>
            </a:r>
          </a:p>
        </p:txBody>
      </p:sp>
      <p:sp>
        <p:nvSpPr>
          <p:cNvPr id="46" name="TextBox 45"/>
          <p:cNvSpPr txBox="1"/>
          <p:nvPr/>
        </p:nvSpPr>
        <p:spPr>
          <a:xfrm rot="16200000">
            <a:off x="9938524" y="1408250"/>
            <a:ext cx="45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ECTS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318061" y="2106968"/>
            <a:ext cx="7930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/>
              <a:t>Kujdesi</a:t>
            </a:r>
            <a:r>
              <a:rPr lang="en-US" sz="1000" dirty="0"/>
              <a:t> </a:t>
            </a:r>
            <a:r>
              <a:rPr lang="en-US" sz="1000" dirty="0" err="1"/>
              <a:t>infermieror</a:t>
            </a:r>
            <a:r>
              <a:rPr lang="en-US" sz="1000" dirty="0"/>
              <a:t> </a:t>
            </a:r>
            <a:r>
              <a:rPr lang="en-US" sz="1000" dirty="0" err="1"/>
              <a:t>në</a:t>
            </a:r>
            <a:r>
              <a:rPr lang="en-US" sz="1000" dirty="0"/>
              <a:t> </a:t>
            </a:r>
            <a:r>
              <a:rPr lang="en-US" sz="1000" dirty="0" err="1"/>
              <a:t>shëndetin</a:t>
            </a:r>
            <a:r>
              <a:rPr lang="en-US" sz="1000" dirty="0"/>
              <a:t> </a:t>
            </a:r>
            <a:r>
              <a:rPr lang="en-US" sz="1000" dirty="0" err="1"/>
              <a:t>mendor</a:t>
            </a:r>
            <a:r>
              <a:rPr lang="en-US" sz="1000" dirty="0"/>
              <a:t> me </a:t>
            </a:r>
            <a:r>
              <a:rPr lang="en-US" sz="1000" dirty="0" err="1"/>
              <a:t>Psikiatri</a:t>
            </a:r>
            <a:endParaRPr lang="en-US" sz="1000" dirty="0"/>
          </a:p>
        </p:txBody>
      </p:sp>
      <p:sp>
        <p:nvSpPr>
          <p:cNvPr id="48" name="TextBox 47"/>
          <p:cNvSpPr txBox="1"/>
          <p:nvPr/>
        </p:nvSpPr>
        <p:spPr>
          <a:xfrm>
            <a:off x="840065" y="213201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1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47707" y="276946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2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42501" y="348423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3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42501" y="4219465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4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40065" y="4934233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5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26338" y="562724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6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35818" y="1583495"/>
            <a:ext cx="3353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Nr</a:t>
            </a:r>
            <a:r>
              <a:rPr lang="en-US" sz="75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SALLA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840065" y="6339294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7</a:t>
            </a:r>
          </a:p>
        </p:txBody>
      </p:sp>
      <p:sp>
        <p:nvSpPr>
          <p:cNvPr id="71" name="Rectangle 70"/>
          <p:cNvSpPr/>
          <p:nvPr/>
        </p:nvSpPr>
        <p:spPr>
          <a:xfrm>
            <a:off x="1067127" y="3118151"/>
            <a:ext cx="1058862" cy="12982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>
                <a:solidFill>
                  <a:schemeClr val="tx1"/>
                </a:solidFill>
              </a:rPr>
              <a:t>Infermieria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në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kujdesin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shtëpiak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2124293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tx1"/>
                </a:solidFill>
              </a:rPr>
              <a:t>Prof. Ass. Dr. Bujar Obertinca</a:t>
            </a:r>
          </a:p>
        </p:txBody>
      </p:sp>
      <p:sp>
        <p:nvSpPr>
          <p:cNvPr id="74" name="Rectangle 73"/>
          <p:cNvSpPr/>
          <p:nvPr/>
        </p:nvSpPr>
        <p:spPr>
          <a:xfrm>
            <a:off x="2126729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Ass. Arjeta Zhubi, MSc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MSc. </a:t>
            </a:r>
            <a:r>
              <a:rPr lang="en-US" sz="1000" dirty="0" err="1">
                <a:solidFill>
                  <a:schemeClr val="tx1"/>
                </a:solidFill>
              </a:rPr>
              <a:t>Elona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Bellaja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5" name="Rectangle 74"/>
          <p:cNvSpPr/>
          <p:nvPr/>
        </p:nvSpPr>
        <p:spPr>
          <a:xfrm>
            <a:off x="3085936" y="1813605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77" name="Rectangle 76"/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L/U</a:t>
            </a:r>
          </a:p>
        </p:txBody>
      </p:sp>
      <p:sp>
        <p:nvSpPr>
          <p:cNvPr id="78" name="Rectangle 77"/>
          <p:cNvSpPr/>
          <p:nvPr/>
        </p:nvSpPr>
        <p:spPr>
          <a:xfrm>
            <a:off x="3408878" y="3098059"/>
            <a:ext cx="372450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L/U</a:t>
            </a:r>
          </a:p>
        </p:txBody>
      </p:sp>
      <p:sp>
        <p:nvSpPr>
          <p:cNvPr id="81" name="Rectangle 80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dirty="0">
                <a:solidFill>
                  <a:schemeClr val="tx1"/>
                </a:solidFill>
              </a:rPr>
              <a:t>Praktika Klinike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Kujdesi Shtepiak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07.10.2024 – 23.12.2024 Rajonet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21.10.2024 – 19.12.2024 Prishtina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8 orë – 34 dite</a:t>
            </a:r>
          </a:p>
        </p:txBody>
      </p:sp>
      <p:sp>
        <p:nvSpPr>
          <p:cNvPr id="82" name="Rectangle 81"/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dirty="0">
                <a:solidFill>
                  <a:schemeClr val="tx1"/>
                </a:solidFill>
              </a:rPr>
              <a:t>Praktika Klinike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Kujdesi Shtepiak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07.10.2024 – 23.12.2024 Rajonet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21.10.2024 – 19.12.2024 Prishtina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8 orë – 34 dite</a:t>
            </a:r>
          </a:p>
        </p:txBody>
      </p:sp>
      <p:sp>
        <p:nvSpPr>
          <p:cNvPr id="83" name="Rectangle 82"/>
          <p:cNvSpPr/>
          <p:nvPr/>
        </p:nvSpPr>
        <p:spPr>
          <a:xfrm>
            <a:off x="5139767" y="1838016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dirty="0">
                <a:solidFill>
                  <a:schemeClr val="tx1"/>
                </a:solidFill>
              </a:rPr>
              <a:t>Praktika Klinike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Kujdesi Shtepiak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07.10.2024 – 23.12.2024 Rajonet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21.10.2024 – 19.12.2024 Prishtina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8 orë – 34 dite</a:t>
            </a:r>
          </a:p>
        </p:txBody>
      </p:sp>
      <p:sp>
        <p:nvSpPr>
          <p:cNvPr id="84" name="Rectangle 83"/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dirty="0">
                <a:solidFill>
                  <a:schemeClr val="tx1"/>
                </a:solidFill>
              </a:rPr>
              <a:t>Praktika Klinike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Kujdesi Shtepiak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07.10.2024 – 23.12.2024 Rajonet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21.10.2024 – 19.12.2024 Prishtina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8 orë – 34 dite</a:t>
            </a:r>
          </a:p>
        </p:txBody>
      </p:sp>
      <p:sp>
        <p:nvSpPr>
          <p:cNvPr id="85" name="Rectangle 84"/>
          <p:cNvSpPr/>
          <p:nvPr/>
        </p:nvSpPr>
        <p:spPr>
          <a:xfrm>
            <a:off x="6115542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U:</a:t>
            </a:r>
          </a:p>
          <a:p>
            <a:pPr algn="ctr"/>
            <a:r>
              <a:rPr lang="en-US" sz="1000" dirty="0" err="1">
                <a:solidFill>
                  <a:schemeClr val="tx1"/>
                </a:solidFill>
              </a:rPr>
              <a:t>BllokSistem</a:t>
            </a:r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    </a:t>
            </a:r>
            <a:r>
              <a:rPr lang="en-US" sz="1000" dirty="0" err="1">
                <a:solidFill>
                  <a:schemeClr val="tx1"/>
                </a:solidFill>
              </a:rPr>
              <a:t>Janar</a:t>
            </a:r>
            <a:r>
              <a:rPr lang="en-US" sz="1000" dirty="0">
                <a:solidFill>
                  <a:schemeClr val="tx1"/>
                </a:solidFill>
              </a:rPr>
              <a:t> 2025</a:t>
            </a:r>
          </a:p>
        </p:txBody>
      </p:sp>
      <p:sp>
        <p:nvSpPr>
          <p:cNvPr id="86" name="Rectangle 85"/>
          <p:cNvSpPr/>
          <p:nvPr/>
        </p:nvSpPr>
        <p:spPr>
          <a:xfrm>
            <a:off x="6117978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>
                <a:solidFill>
                  <a:schemeClr val="tx1"/>
                </a:solidFill>
              </a:rPr>
              <a:t>Praktika Klinike</a:t>
            </a:r>
          </a:p>
          <a:p>
            <a:pPr algn="ctr"/>
            <a:r>
              <a:rPr lang="nb-NO" sz="900">
                <a:solidFill>
                  <a:schemeClr val="tx1"/>
                </a:solidFill>
              </a:rPr>
              <a:t>Kujdesi Shtepiak</a:t>
            </a:r>
          </a:p>
          <a:p>
            <a:pPr algn="ctr"/>
            <a:r>
              <a:rPr lang="nb-NO" sz="900">
                <a:solidFill>
                  <a:schemeClr val="tx1"/>
                </a:solidFill>
              </a:rPr>
              <a:t>07.10.2024 – 23.12.2024 Rajonet</a:t>
            </a:r>
          </a:p>
          <a:p>
            <a:pPr algn="ctr"/>
            <a:r>
              <a:rPr lang="nb-NO" sz="900">
                <a:solidFill>
                  <a:schemeClr val="tx1"/>
                </a:solidFill>
              </a:rPr>
              <a:t>21.10.2024 – 19.12.2024 Prishtina</a:t>
            </a:r>
          </a:p>
          <a:p>
            <a:pPr algn="ctr"/>
            <a:r>
              <a:rPr lang="nb-NO" sz="900">
                <a:solidFill>
                  <a:schemeClr val="tx1"/>
                </a:solidFill>
              </a:rPr>
              <a:t>8 orë – 34 dite</a:t>
            </a:r>
            <a:endParaRPr lang="nb-NO" sz="900" dirty="0">
              <a:solidFill>
                <a:schemeClr val="tx1"/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>
                <a:solidFill>
                  <a:schemeClr val="tx1"/>
                </a:solidFill>
              </a:rPr>
              <a:t>Praktika Klinike</a:t>
            </a:r>
          </a:p>
          <a:p>
            <a:pPr algn="ctr"/>
            <a:r>
              <a:rPr lang="nb-NO" sz="900">
                <a:solidFill>
                  <a:schemeClr val="tx1"/>
                </a:solidFill>
              </a:rPr>
              <a:t>Kujdesi Shtepiak</a:t>
            </a:r>
          </a:p>
          <a:p>
            <a:pPr algn="ctr"/>
            <a:r>
              <a:rPr lang="nb-NO" sz="900">
                <a:solidFill>
                  <a:schemeClr val="tx1"/>
                </a:solidFill>
              </a:rPr>
              <a:t>07.10.2024 – 23.12.2024 Rajonet</a:t>
            </a:r>
          </a:p>
          <a:p>
            <a:pPr algn="ctr"/>
            <a:r>
              <a:rPr lang="nb-NO" sz="900">
                <a:solidFill>
                  <a:schemeClr val="tx1"/>
                </a:solidFill>
              </a:rPr>
              <a:t>21.10.2024 – 19.12.2024 Prishtina</a:t>
            </a:r>
          </a:p>
          <a:p>
            <a:pPr algn="ctr"/>
            <a:r>
              <a:rPr lang="nb-NO" sz="900">
                <a:solidFill>
                  <a:schemeClr val="tx1"/>
                </a:solidFill>
              </a:rPr>
              <a:t>8 orë – 34 dite</a:t>
            </a:r>
            <a:endParaRPr lang="nb-NO" sz="900" dirty="0">
              <a:solidFill>
                <a:schemeClr val="tx1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8063566" y="1815971"/>
            <a:ext cx="857070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L: 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12:30-13:15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203</a:t>
            </a:r>
          </a:p>
        </p:txBody>
      </p:sp>
      <p:sp>
        <p:nvSpPr>
          <p:cNvPr id="90" name="Rectangle 89"/>
          <p:cNvSpPr/>
          <p:nvPr/>
        </p:nvSpPr>
        <p:spPr>
          <a:xfrm>
            <a:off x="8066002" y="3101598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8920636" y="1812432"/>
            <a:ext cx="1068846" cy="13144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8747123" y="3122631"/>
            <a:ext cx="1359913" cy="13078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800" dirty="0">
                <a:solidFill>
                  <a:schemeClr val="tx1"/>
                </a:solidFill>
              </a:rPr>
              <a:t>L: 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09:00- 09:45</a:t>
            </a:r>
          </a:p>
          <a:p>
            <a:pPr algn="ctr"/>
            <a:r>
              <a:rPr lang="pl-PL" sz="800" b="1" dirty="0">
                <a:solidFill>
                  <a:schemeClr val="tx1"/>
                </a:solidFill>
              </a:rPr>
              <a:t>203</a:t>
            </a:r>
            <a:endParaRPr lang="en-US" sz="800" b="1" dirty="0">
              <a:solidFill>
                <a:schemeClr val="tx1"/>
              </a:solidFill>
            </a:endParaRPr>
          </a:p>
          <a:p>
            <a:pPr algn="ctr"/>
            <a:r>
              <a:rPr lang="en-US" sz="800" b="1" dirty="0">
                <a:solidFill>
                  <a:schemeClr val="tx1"/>
                </a:solidFill>
              </a:rPr>
              <a:t>U:</a:t>
            </a: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Gr 2</a:t>
            </a:r>
            <a:r>
              <a:rPr lang="en-US" sz="800" dirty="0">
                <a:solidFill>
                  <a:schemeClr val="tx1"/>
                </a:solidFill>
              </a:rPr>
              <a:t>(</a:t>
            </a:r>
            <a:r>
              <a:rPr lang="en-US" sz="800" dirty="0" err="1">
                <a:solidFill>
                  <a:schemeClr val="tx1"/>
                </a:solidFill>
              </a:rPr>
              <a:t>a.b</a:t>
            </a:r>
            <a:r>
              <a:rPr lang="en-US" sz="800" dirty="0">
                <a:solidFill>
                  <a:schemeClr val="tx1"/>
                </a:solidFill>
              </a:rPr>
              <a:t>)</a:t>
            </a:r>
            <a:r>
              <a:rPr lang="pl-PL" sz="800" dirty="0">
                <a:solidFill>
                  <a:schemeClr val="tx1"/>
                </a:solidFill>
              </a:rPr>
              <a:t> 09:45-10:30</a:t>
            </a: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Gr 1</a:t>
            </a:r>
            <a:r>
              <a:rPr lang="en-US" sz="800" dirty="0">
                <a:solidFill>
                  <a:schemeClr val="tx1"/>
                </a:solidFill>
              </a:rPr>
              <a:t>(</a:t>
            </a:r>
            <a:r>
              <a:rPr lang="en-US" sz="800" dirty="0" err="1">
                <a:solidFill>
                  <a:schemeClr val="tx1"/>
                </a:solidFill>
              </a:rPr>
              <a:t>a.b</a:t>
            </a:r>
            <a:r>
              <a:rPr lang="en-US" sz="800" dirty="0">
                <a:solidFill>
                  <a:schemeClr val="tx1"/>
                </a:solidFill>
              </a:rPr>
              <a:t>)</a:t>
            </a:r>
            <a:r>
              <a:rPr lang="pl-PL" sz="800" dirty="0">
                <a:solidFill>
                  <a:schemeClr val="tx1"/>
                </a:solidFill>
              </a:rPr>
              <a:t> 10:30- 11:15</a:t>
            </a: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Gr6</a:t>
            </a:r>
            <a:r>
              <a:rPr lang="en-US" sz="800" dirty="0">
                <a:solidFill>
                  <a:schemeClr val="tx1"/>
                </a:solidFill>
              </a:rPr>
              <a:t>(</a:t>
            </a:r>
            <a:r>
              <a:rPr lang="en-US" sz="800" dirty="0" err="1">
                <a:solidFill>
                  <a:schemeClr val="tx1"/>
                </a:solidFill>
              </a:rPr>
              <a:t>a.b</a:t>
            </a:r>
            <a:r>
              <a:rPr lang="en-US" sz="800" dirty="0">
                <a:solidFill>
                  <a:schemeClr val="tx1"/>
                </a:solidFill>
              </a:rPr>
              <a:t>)</a:t>
            </a:r>
            <a:r>
              <a:rPr lang="pl-PL" sz="800" dirty="0">
                <a:solidFill>
                  <a:schemeClr val="tx1"/>
                </a:solidFill>
              </a:rPr>
              <a:t> 11:15-12:00</a:t>
            </a: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Gr 3</a:t>
            </a:r>
            <a:r>
              <a:rPr lang="en-US" sz="800" dirty="0">
                <a:solidFill>
                  <a:schemeClr val="tx1"/>
                </a:solidFill>
              </a:rPr>
              <a:t>(</a:t>
            </a:r>
            <a:r>
              <a:rPr lang="en-US" sz="800" dirty="0" err="1">
                <a:solidFill>
                  <a:schemeClr val="tx1"/>
                </a:solidFill>
              </a:rPr>
              <a:t>a.b</a:t>
            </a:r>
            <a:r>
              <a:rPr lang="en-US" sz="800" dirty="0">
                <a:solidFill>
                  <a:schemeClr val="tx1"/>
                </a:solidFill>
              </a:rPr>
              <a:t>)</a:t>
            </a:r>
            <a:r>
              <a:rPr lang="pl-PL" sz="800" dirty="0">
                <a:solidFill>
                  <a:schemeClr val="tx1"/>
                </a:solidFill>
              </a:rPr>
              <a:t>13:30-14:15</a:t>
            </a: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Gr 5</a:t>
            </a:r>
            <a:r>
              <a:rPr lang="en-US" sz="800" dirty="0">
                <a:solidFill>
                  <a:schemeClr val="tx1"/>
                </a:solidFill>
              </a:rPr>
              <a:t>(</a:t>
            </a:r>
            <a:r>
              <a:rPr lang="en-US" sz="800" dirty="0" err="1">
                <a:solidFill>
                  <a:schemeClr val="tx1"/>
                </a:solidFill>
              </a:rPr>
              <a:t>a.b</a:t>
            </a:r>
            <a:r>
              <a:rPr lang="en-US" sz="800" dirty="0">
                <a:solidFill>
                  <a:schemeClr val="tx1"/>
                </a:solidFill>
              </a:rPr>
              <a:t>) </a:t>
            </a:r>
            <a:r>
              <a:rPr lang="pl-PL" sz="800" dirty="0">
                <a:solidFill>
                  <a:schemeClr val="tx1"/>
                </a:solidFill>
              </a:rPr>
              <a:t>14:15-15:00</a:t>
            </a: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Gr 4</a:t>
            </a:r>
            <a:r>
              <a:rPr lang="en-US" sz="800" dirty="0">
                <a:solidFill>
                  <a:schemeClr val="tx1"/>
                </a:solidFill>
              </a:rPr>
              <a:t> (</a:t>
            </a:r>
            <a:r>
              <a:rPr lang="en-US" sz="800" dirty="0" err="1">
                <a:solidFill>
                  <a:schemeClr val="tx1"/>
                </a:solidFill>
              </a:rPr>
              <a:t>a.b</a:t>
            </a:r>
            <a:r>
              <a:rPr lang="en-US" sz="800" dirty="0">
                <a:solidFill>
                  <a:schemeClr val="tx1"/>
                </a:solidFill>
              </a:rPr>
              <a:t>)</a:t>
            </a:r>
            <a:r>
              <a:rPr lang="pl-PL" sz="800" dirty="0">
                <a:solidFill>
                  <a:schemeClr val="tx1"/>
                </a:solidFill>
              </a:rPr>
              <a:t>15:00-15:45</a:t>
            </a:r>
            <a:endParaRPr lang="en-US" sz="800" dirty="0">
              <a:solidFill>
                <a:schemeClr val="tx1"/>
              </a:solidFill>
            </a:endParaRP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endParaRPr lang="pl-PL" sz="800" dirty="0">
              <a:solidFill>
                <a:schemeClr val="tx1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1318061" y="4727375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98" name="Rectangle 97"/>
          <p:cNvSpPr/>
          <p:nvPr/>
        </p:nvSpPr>
        <p:spPr>
          <a:xfrm>
            <a:off x="1075487" y="4437023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>
                <a:solidFill>
                  <a:schemeClr val="tx1"/>
                </a:solidFill>
              </a:rPr>
              <a:t>Organizimi</a:t>
            </a:r>
            <a:r>
              <a:rPr lang="en-US" sz="1000" dirty="0">
                <a:solidFill>
                  <a:schemeClr val="tx1"/>
                </a:solidFill>
              </a:rPr>
              <a:t>, </a:t>
            </a:r>
            <a:r>
              <a:rPr lang="en-US" sz="1000" dirty="0" err="1">
                <a:solidFill>
                  <a:schemeClr val="tx1"/>
                </a:solidFill>
              </a:rPr>
              <a:t>menaxhimi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dhe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Udhëheqja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në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shëndetësi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dhe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kujdesin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infermieror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1076271" y="5743799"/>
            <a:ext cx="1058862" cy="10133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>
                <a:solidFill>
                  <a:schemeClr val="tx1"/>
                </a:solidFill>
              </a:rPr>
              <a:t>Anestezion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dhe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Ringjallje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2124293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PhD. </a:t>
            </a:r>
            <a:r>
              <a:rPr lang="en-US" sz="1000" dirty="0" err="1">
                <a:solidFill>
                  <a:schemeClr val="tx1"/>
                </a:solidFill>
              </a:rPr>
              <a:t>Shehide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Qerimaj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Lushtaku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MSc. </a:t>
            </a:r>
            <a:r>
              <a:rPr lang="en-US" sz="1000" dirty="0" err="1">
                <a:solidFill>
                  <a:schemeClr val="tx1"/>
                </a:solidFill>
              </a:rPr>
              <a:t>Flaka</a:t>
            </a:r>
            <a:r>
              <a:rPr lang="en-US" sz="1000" dirty="0">
                <a:solidFill>
                  <a:schemeClr val="tx1"/>
                </a:solidFill>
              </a:rPr>
              <a:t> Emini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2126729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MD. Ismet </a:t>
            </a:r>
            <a:r>
              <a:rPr lang="en-US" sz="1000" dirty="0" err="1">
                <a:solidFill>
                  <a:schemeClr val="tx1"/>
                </a:solidFill>
              </a:rPr>
              <a:t>Isufi</a:t>
            </a:r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Ass. Arjeta Zhubi, </a:t>
            </a:r>
            <a:r>
              <a:rPr lang="en-US" sz="1000" dirty="0" err="1">
                <a:solidFill>
                  <a:schemeClr val="tx1"/>
                </a:solidFill>
              </a:rPr>
              <a:t>Msc</a:t>
            </a:r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 err="1">
                <a:solidFill>
                  <a:schemeClr val="tx1"/>
                </a:solidFill>
              </a:rPr>
              <a:t>MSc.Liridon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Marku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3085936" y="4434012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3088385" y="5719638"/>
            <a:ext cx="319067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z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3406424" y="4432839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L/U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3408878" y="5718465"/>
            <a:ext cx="372450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L/U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4221376" y="4411147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dirty="0">
                <a:solidFill>
                  <a:schemeClr val="tx1"/>
                </a:solidFill>
              </a:rPr>
              <a:t>Praktika Klinike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Kujdesi Shtepiak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07.10.2024 – 23.12.2024 Rajonet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21.10.2024 – 19.12.2024 Prishtina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8 orë – 34 dite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4179495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err="1">
                <a:solidFill>
                  <a:schemeClr val="tx1"/>
                </a:solidFill>
              </a:rPr>
              <a:t>Praktika</a:t>
            </a:r>
            <a:r>
              <a:rPr lang="en-US" sz="900" dirty="0">
                <a:solidFill>
                  <a:schemeClr val="tx1"/>
                </a:solidFill>
              </a:rPr>
              <a:t> </a:t>
            </a:r>
            <a:r>
              <a:rPr lang="en-US" sz="900" dirty="0" err="1">
                <a:solidFill>
                  <a:schemeClr val="tx1"/>
                </a:solidFill>
              </a:rPr>
              <a:t>Klinike</a:t>
            </a:r>
            <a:endParaRPr lang="en-US" sz="900" dirty="0">
              <a:solidFill>
                <a:schemeClr val="tx1"/>
              </a:solidFill>
            </a:endParaRPr>
          </a:p>
          <a:p>
            <a:pPr algn="ctr"/>
            <a:r>
              <a:rPr lang="en-US" sz="900" dirty="0" err="1">
                <a:solidFill>
                  <a:schemeClr val="tx1"/>
                </a:solidFill>
              </a:rPr>
              <a:t>Kujdesi</a:t>
            </a:r>
            <a:r>
              <a:rPr lang="en-US" sz="900" dirty="0">
                <a:solidFill>
                  <a:schemeClr val="tx1"/>
                </a:solidFill>
              </a:rPr>
              <a:t> </a:t>
            </a:r>
            <a:r>
              <a:rPr lang="en-US" sz="900" dirty="0" err="1">
                <a:solidFill>
                  <a:schemeClr val="tx1"/>
                </a:solidFill>
              </a:rPr>
              <a:t>Shtepiak</a:t>
            </a:r>
            <a:endParaRPr lang="en-US" sz="900" dirty="0">
              <a:solidFill>
                <a:schemeClr val="tx1"/>
              </a:solidFill>
            </a:endParaRP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07.10.2024 – 23.12.2024 </a:t>
            </a:r>
            <a:r>
              <a:rPr lang="en-US" sz="900" dirty="0" err="1">
                <a:solidFill>
                  <a:schemeClr val="tx1"/>
                </a:solidFill>
              </a:rPr>
              <a:t>Rajonet</a:t>
            </a:r>
            <a:endParaRPr lang="en-US" sz="900" dirty="0">
              <a:solidFill>
                <a:schemeClr val="tx1"/>
              </a:solidFill>
            </a:endParaRP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21.10.2024 – 19.12.2024 </a:t>
            </a:r>
            <a:r>
              <a:rPr lang="en-US" sz="900" dirty="0" err="1">
                <a:solidFill>
                  <a:schemeClr val="tx1"/>
                </a:solidFill>
              </a:rPr>
              <a:t>Prishtina</a:t>
            </a:r>
            <a:endParaRPr lang="en-US" sz="900" dirty="0">
              <a:solidFill>
                <a:schemeClr val="tx1"/>
              </a:solidFill>
            </a:endParaRP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8 </a:t>
            </a:r>
            <a:r>
              <a:rPr lang="en-US" sz="900" dirty="0" err="1">
                <a:solidFill>
                  <a:schemeClr val="tx1"/>
                </a:solidFill>
              </a:rPr>
              <a:t>orë</a:t>
            </a:r>
            <a:r>
              <a:rPr lang="en-US" sz="900" dirty="0">
                <a:solidFill>
                  <a:schemeClr val="tx1"/>
                </a:solidFill>
              </a:rPr>
              <a:t> – 34 </a:t>
            </a:r>
            <a:r>
              <a:rPr lang="en-US" sz="900" dirty="0" err="1">
                <a:solidFill>
                  <a:schemeClr val="tx1"/>
                </a:solidFill>
              </a:rPr>
              <a:t>dite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5149125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dirty="0">
                <a:solidFill>
                  <a:schemeClr val="tx1"/>
                </a:solidFill>
              </a:rPr>
              <a:t>Praktika Klinike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Kujdesi Shtepiak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07.10.2024 – 23.12.2024 Rajonet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21.10.2024 – 19.12.2024 Prishtina</a:t>
            </a:r>
          </a:p>
          <a:p>
            <a:pPr algn="ctr"/>
            <a:r>
              <a:rPr lang="nb-NO" sz="900" dirty="0">
                <a:solidFill>
                  <a:schemeClr val="tx1"/>
                </a:solidFill>
              </a:rPr>
              <a:t>8 orë – 34 dite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5151561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>
                <a:solidFill>
                  <a:schemeClr val="tx1"/>
                </a:solidFill>
              </a:rPr>
              <a:t>Praktika Klinike</a:t>
            </a:r>
          </a:p>
          <a:p>
            <a:pPr algn="ctr"/>
            <a:r>
              <a:rPr lang="en-US" sz="900">
                <a:solidFill>
                  <a:schemeClr val="tx1"/>
                </a:solidFill>
              </a:rPr>
              <a:t>Kujdesi Shtepiak</a:t>
            </a:r>
          </a:p>
          <a:p>
            <a:pPr algn="ctr"/>
            <a:r>
              <a:rPr lang="en-US" sz="900">
                <a:solidFill>
                  <a:schemeClr val="tx1"/>
                </a:solidFill>
              </a:rPr>
              <a:t>07.10.2024 – 23.12.2024 Rajonet</a:t>
            </a:r>
          </a:p>
          <a:p>
            <a:pPr algn="ctr"/>
            <a:r>
              <a:rPr lang="en-US" sz="900">
                <a:solidFill>
                  <a:schemeClr val="tx1"/>
                </a:solidFill>
              </a:rPr>
              <a:t>21.10.2024 – 19.12.2024 Prishtina</a:t>
            </a:r>
          </a:p>
          <a:p>
            <a:pPr algn="ctr"/>
            <a:r>
              <a:rPr lang="en-US" sz="900">
                <a:solidFill>
                  <a:schemeClr val="tx1"/>
                </a:solidFill>
              </a:rPr>
              <a:t>8 orë – 34 dite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6115542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6117978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7089693" y="4437601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>
                <a:solidFill>
                  <a:schemeClr val="tx1"/>
                </a:solidFill>
              </a:rPr>
              <a:t>Praktika Klinike</a:t>
            </a:r>
          </a:p>
          <a:p>
            <a:pPr algn="ctr"/>
            <a:r>
              <a:rPr lang="nb-NO" sz="900">
                <a:solidFill>
                  <a:schemeClr val="tx1"/>
                </a:solidFill>
              </a:rPr>
              <a:t>Kujdesi Shtepiak</a:t>
            </a:r>
          </a:p>
          <a:p>
            <a:pPr algn="ctr"/>
            <a:r>
              <a:rPr lang="nb-NO" sz="900">
                <a:solidFill>
                  <a:schemeClr val="tx1"/>
                </a:solidFill>
              </a:rPr>
              <a:t>07.10.2024 – 23.12.2024 Rajonet</a:t>
            </a:r>
          </a:p>
          <a:p>
            <a:pPr algn="ctr"/>
            <a:r>
              <a:rPr lang="nb-NO" sz="900">
                <a:solidFill>
                  <a:schemeClr val="tx1"/>
                </a:solidFill>
              </a:rPr>
              <a:t>21.10.2024 – 19.12.2024 Prishtina</a:t>
            </a:r>
          </a:p>
          <a:p>
            <a:pPr algn="ctr"/>
            <a:r>
              <a:rPr lang="nb-NO" sz="900">
                <a:solidFill>
                  <a:schemeClr val="tx1"/>
                </a:solidFill>
              </a:rPr>
              <a:t>8 orë – 34 dite</a:t>
            </a:r>
            <a:endParaRPr lang="nb-NO" sz="900" dirty="0">
              <a:solidFill>
                <a:schemeClr val="tx1"/>
              </a:solidFill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7092129" y="5723227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>
                <a:solidFill>
                  <a:schemeClr val="tx1"/>
                </a:solidFill>
              </a:rPr>
              <a:t>Praktika Klinike</a:t>
            </a:r>
          </a:p>
          <a:p>
            <a:pPr algn="ctr"/>
            <a:r>
              <a:rPr lang="en-US" sz="900">
                <a:solidFill>
                  <a:schemeClr val="tx1"/>
                </a:solidFill>
              </a:rPr>
              <a:t>Kujdesi Shtepiak</a:t>
            </a:r>
          </a:p>
          <a:p>
            <a:pPr algn="ctr"/>
            <a:r>
              <a:rPr lang="en-US" sz="900">
                <a:solidFill>
                  <a:schemeClr val="tx1"/>
                </a:solidFill>
              </a:rPr>
              <a:t>07.10.2024 – 23.12.2024 Rajonet</a:t>
            </a:r>
          </a:p>
          <a:p>
            <a:pPr algn="ctr"/>
            <a:r>
              <a:rPr lang="en-US" sz="900">
                <a:solidFill>
                  <a:schemeClr val="tx1"/>
                </a:solidFill>
              </a:rPr>
              <a:t>21.10.2024 – 19.12.2024 Prishtina</a:t>
            </a:r>
          </a:p>
          <a:p>
            <a:pPr algn="ctr"/>
            <a:r>
              <a:rPr lang="en-US" sz="900">
                <a:solidFill>
                  <a:schemeClr val="tx1"/>
                </a:solidFill>
              </a:rPr>
              <a:t>8 orë – 34 dite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8063566" y="4436378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000" dirty="0">
                <a:solidFill>
                  <a:schemeClr val="tx1"/>
                </a:solidFill>
              </a:rPr>
              <a:t>L: </a:t>
            </a:r>
          </a:p>
          <a:p>
            <a:pPr algn="ctr"/>
            <a:r>
              <a:rPr lang="pl-PL" sz="1000" dirty="0">
                <a:solidFill>
                  <a:schemeClr val="tx1"/>
                </a:solidFill>
              </a:rPr>
              <a:t>16:00-16:45</a:t>
            </a:r>
          </a:p>
          <a:p>
            <a:pPr algn="ctr"/>
            <a:r>
              <a:rPr lang="pl-PL" sz="1000" dirty="0">
                <a:solidFill>
                  <a:schemeClr val="tx1"/>
                </a:solidFill>
              </a:rPr>
              <a:t>U:</a:t>
            </a:r>
          </a:p>
          <a:p>
            <a:pPr algn="ctr"/>
            <a:r>
              <a:rPr lang="pl-PL" sz="1000" dirty="0">
                <a:solidFill>
                  <a:schemeClr val="tx1"/>
                </a:solidFill>
              </a:rPr>
              <a:t>13:15-14:00</a:t>
            </a:r>
          </a:p>
          <a:p>
            <a:pPr algn="ctr"/>
            <a:r>
              <a:rPr lang="pl-PL" sz="1000" dirty="0">
                <a:solidFill>
                  <a:schemeClr val="tx1"/>
                </a:solidFill>
              </a:rPr>
              <a:t>203</a:t>
            </a:r>
          </a:p>
        </p:txBody>
      </p:sp>
      <p:sp>
        <p:nvSpPr>
          <p:cNvPr id="118" name="Rectangle 117"/>
          <p:cNvSpPr/>
          <p:nvPr/>
        </p:nvSpPr>
        <p:spPr>
          <a:xfrm>
            <a:off x="8066002" y="5722004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tx1"/>
                </a:solidFill>
              </a:rPr>
              <a:t>L: </a:t>
            </a:r>
          </a:p>
          <a:p>
            <a:pPr algn="ctr"/>
            <a:r>
              <a:rPr lang="en-US" sz="1000">
                <a:solidFill>
                  <a:schemeClr val="tx1"/>
                </a:solidFill>
              </a:rPr>
              <a:t>14:15-15:00</a:t>
            </a:r>
          </a:p>
          <a:p>
            <a:pPr algn="ctr"/>
            <a:r>
              <a:rPr lang="en-US" sz="1000">
                <a:solidFill>
                  <a:schemeClr val="tx1"/>
                </a:solidFill>
              </a:rPr>
              <a:t>203</a:t>
            </a:r>
          </a:p>
        </p:txBody>
      </p:sp>
      <p:sp>
        <p:nvSpPr>
          <p:cNvPr id="119" name="Rectangle 118"/>
          <p:cNvSpPr/>
          <p:nvPr/>
        </p:nvSpPr>
        <p:spPr>
          <a:xfrm>
            <a:off x="9027166" y="4432839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8916316" y="5718465"/>
            <a:ext cx="1074098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800" dirty="0">
                <a:solidFill>
                  <a:schemeClr val="tx1"/>
                </a:solidFill>
              </a:rPr>
              <a:t>U:</a:t>
            </a: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Gr 1</a:t>
            </a:r>
            <a:r>
              <a:rPr lang="en-US" sz="800" dirty="0">
                <a:solidFill>
                  <a:schemeClr val="tx1"/>
                </a:solidFill>
              </a:rPr>
              <a:t>(</a:t>
            </a:r>
            <a:r>
              <a:rPr lang="en-US" sz="800" dirty="0" err="1">
                <a:solidFill>
                  <a:schemeClr val="tx1"/>
                </a:solidFill>
              </a:rPr>
              <a:t>a.b</a:t>
            </a:r>
            <a:r>
              <a:rPr lang="en-US" sz="800" dirty="0">
                <a:solidFill>
                  <a:schemeClr val="tx1"/>
                </a:solidFill>
              </a:rPr>
              <a:t>)</a:t>
            </a:r>
            <a:r>
              <a:rPr lang="pl-PL" sz="800" dirty="0">
                <a:solidFill>
                  <a:schemeClr val="tx1"/>
                </a:solidFill>
              </a:rPr>
              <a:t>09:45-10:30</a:t>
            </a: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Gr 2</a:t>
            </a:r>
            <a:r>
              <a:rPr lang="en-US" sz="800" dirty="0">
                <a:solidFill>
                  <a:schemeClr val="tx1"/>
                </a:solidFill>
              </a:rPr>
              <a:t>(</a:t>
            </a:r>
            <a:r>
              <a:rPr lang="en-US" sz="800" dirty="0" err="1">
                <a:solidFill>
                  <a:schemeClr val="tx1"/>
                </a:solidFill>
              </a:rPr>
              <a:t>a.b</a:t>
            </a:r>
            <a:r>
              <a:rPr lang="en-US" sz="800" dirty="0">
                <a:solidFill>
                  <a:schemeClr val="tx1"/>
                </a:solidFill>
              </a:rPr>
              <a:t>)</a:t>
            </a:r>
            <a:r>
              <a:rPr lang="pl-PL" sz="800" dirty="0">
                <a:solidFill>
                  <a:schemeClr val="tx1"/>
                </a:solidFill>
              </a:rPr>
              <a:t>10:30- 11:15</a:t>
            </a: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Gr3</a:t>
            </a:r>
            <a:r>
              <a:rPr lang="en-US" sz="800" dirty="0">
                <a:solidFill>
                  <a:schemeClr val="tx1"/>
                </a:solidFill>
              </a:rPr>
              <a:t>(</a:t>
            </a:r>
            <a:r>
              <a:rPr lang="en-US" sz="800" dirty="0" err="1">
                <a:solidFill>
                  <a:schemeClr val="tx1"/>
                </a:solidFill>
              </a:rPr>
              <a:t>a.b</a:t>
            </a:r>
            <a:r>
              <a:rPr lang="en-US" sz="800" dirty="0">
                <a:solidFill>
                  <a:schemeClr val="tx1"/>
                </a:solidFill>
              </a:rPr>
              <a:t>)</a:t>
            </a:r>
            <a:r>
              <a:rPr lang="pl-PL" sz="800" dirty="0">
                <a:solidFill>
                  <a:schemeClr val="tx1"/>
                </a:solidFill>
              </a:rPr>
              <a:t>11:15- 12:00</a:t>
            </a: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Gr</a:t>
            </a:r>
            <a:r>
              <a:rPr lang="en-US" sz="800" dirty="0">
                <a:solidFill>
                  <a:schemeClr val="tx1"/>
                </a:solidFill>
              </a:rPr>
              <a:t>6(</a:t>
            </a:r>
            <a:r>
              <a:rPr lang="en-US" sz="800" dirty="0" err="1">
                <a:solidFill>
                  <a:schemeClr val="tx1"/>
                </a:solidFill>
              </a:rPr>
              <a:t>a.b</a:t>
            </a:r>
            <a:r>
              <a:rPr lang="en-US" sz="800" dirty="0">
                <a:solidFill>
                  <a:schemeClr val="tx1"/>
                </a:solidFill>
              </a:rPr>
              <a:t>)</a:t>
            </a:r>
            <a:r>
              <a:rPr lang="pl-PL" sz="800" dirty="0">
                <a:solidFill>
                  <a:schemeClr val="tx1"/>
                </a:solidFill>
              </a:rPr>
              <a:t>13:30- 14:15</a:t>
            </a: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Gr4</a:t>
            </a:r>
            <a:r>
              <a:rPr lang="en-US" sz="800" dirty="0">
                <a:solidFill>
                  <a:schemeClr val="tx1"/>
                </a:solidFill>
              </a:rPr>
              <a:t>(</a:t>
            </a:r>
            <a:r>
              <a:rPr lang="en-US" sz="800" dirty="0" err="1">
                <a:solidFill>
                  <a:schemeClr val="tx1"/>
                </a:solidFill>
              </a:rPr>
              <a:t>a.b</a:t>
            </a:r>
            <a:r>
              <a:rPr lang="en-US" sz="800" dirty="0">
                <a:solidFill>
                  <a:schemeClr val="tx1"/>
                </a:solidFill>
              </a:rPr>
              <a:t>)</a:t>
            </a:r>
            <a:r>
              <a:rPr lang="pl-PL" sz="800" dirty="0">
                <a:solidFill>
                  <a:schemeClr val="tx1"/>
                </a:solidFill>
              </a:rPr>
              <a:t>14:15-15:00</a:t>
            </a: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Gr5</a:t>
            </a:r>
            <a:r>
              <a:rPr lang="en-US" sz="800" dirty="0">
                <a:solidFill>
                  <a:schemeClr val="tx1"/>
                </a:solidFill>
              </a:rPr>
              <a:t>(</a:t>
            </a:r>
            <a:r>
              <a:rPr lang="en-US" sz="800" dirty="0" err="1">
                <a:solidFill>
                  <a:schemeClr val="tx1"/>
                </a:solidFill>
              </a:rPr>
              <a:t>a.b</a:t>
            </a:r>
            <a:r>
              <a:rPr lang="en-US" sz="800" dirty="0">
                <a:solidFill>
                  <a:schemeClr val="tx1"/>
                </a:solidFill>
              </a:rPr>
              <a:t>)</a:t>
            </a:r>
            <a:r>
              <a:rPr lang="pl-PL" sz="800" dirty="0">
                <a:solidFill>
                  <a:schemeClr val="tx1"/>
                </a:solidFill>
              </a:rPr>
              <a:t>15:00-15:45</a:t>
            </a: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L</a:t>
            </a:r>
            <a:r>
              <a:rPr lang="en-US" sz="800" dirty="0">
                <a:solidFill>
                  <a:schemeClr val="tx1"/>
                </a:solidFill>
              </a:rPr>
              <a:t>AB 401</a:t>
            </a:r>
            <a:endParaRPr lang="pl-PL" sz="800" dirty="0">
              <a:solidFill>
                <a:schemeClr val="tx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" y="6350"/>
            <a:ext cx="600457" cy="1804420"/>
          </a:xfrm>
          <a:prstGeom prst="rect">
            <a:avLst/>
          </a:prstGeom>
        </p:spPr>
      </p:pic>
      <p:sp>
        <p:nvSpPr>
          <p:cNvPr id="129" name="Rectangle 128"/>
          <p:cNvSpPr/>
          <p:nvPr/>
        </p:nvSpPr>
        <p:spPr>
          <a:xfrm>
            <a:off x="891055" y="1817192"/>
            <a:ext cx="172867" cy="540930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1073728" y="6435391"/>
            <a:ext cx="1058862" cy="79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6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1960</TotalTime>
  <Words>1470</Words>
  <Application>Microsoft Office PowerPoint</Application>
  <PresentationFormat>Custom</PresentationFormat>
  <Paragraphs>570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Helvetica 65 Medium</vt:lpstr>
      <vt:lpstr>Helvetica LT Std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Briki</dc:creator>
  <cp:lastModifiedBy>Infermieri Heimerer</cp:lastModifiedBy>
  <cp:revision>45</cp:revision>
  <dcterms:created xsi:type="dcterms:W3CDTF">2023-02-16T09:34:27Z</dcterms:created>
  <dcterms:modified xsi:type="dcterms:W3CDTF">2024-11-09T14:02:28Z</dcterms:modified>
</cp:coreProperties>
</file>