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74848"/>
    <a:srgbClr val="35A9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6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71D0C2-8808-8018-6334-2A527CE143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E202D0-7FD3-FC11-3EFA-0832083ED0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BB59D1-CE15-3D32-2F21-8EC9E1328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2D6C-D8AD-4E2B-8B6F-3A12C4A8B06F}" type="datetimeFigureOut">
              <a:rPr lang="en-US" smtClean="0"/>
              <a:t>3/14/2024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9AEA76-EB5B-7F93-F217-FFB5E8F1FF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285020-7A5C-990D-ED52-EB0D55DF11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F681D-6F87-4206-9499-E63984F41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86383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831C6C-95EC-C0FE-33F4-7CA604DFC1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A6F21C-50A5-8C09-BE2E-0A367A4052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E8CB5A-1B37-5CD0-975E-BA862269F2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2D6C-D8AD-4E2B-8B6F-3A12C4A8B06F}" type="datetimeFigureOut">
              <a:rPr lang="en-US" smtClean="0"/>
              <a:t>3/14/2024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B31C3D-F479-0634-98D0-2BB3802E94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011566-7A4B-AB50-6006-35896DFA0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F681D-6F87-4206-9499-E63984F41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6343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CCDD54-ECC4-03AA-472E-03A23E118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A5B6DA-5D3E-88BA-D3DB-452CEFFB6A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3E3002-B592-C7D3-FB6E-4DBD96042F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2D6C-D8AD-4E2B-8B6F-3A12C4A8B06F}" type="datetimeFigureOut">
              <a:rPr lang="en-US" smtClean="0"/>
              <a:t>3/14/2024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6CAC43-5F09-F356-0B82-2755B04AB5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E7B31F-87C8-F0E6-8E17-815DE6CA8C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F681D-6F87-4206-9499-E63984F41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6331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7393D8-9D1E-8E49-2EF9-D588CAA35B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0E8624-3926-D757-E06C-BBB8E13819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6B05B5-D1EB-1BD5-8EFE-4C80261C9A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D539EF-FA8C-4407-E957-DC8921EE69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2D6C-D8AD-4E2B-8B6F-3A12C4A8B06F}" type="datetimeFigureOut">
              <a:rPr lang="en-US" smtClean="0"/>
              <a:t>3/14/2024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E1719F-6769-68D6-B6FA-93A4DF5BB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EC5AAE-4852-B200-3163-8D4C2AA56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F681D-6F87-4206-9499-E63984F41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743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0E2A58-7B20-5A78-B6EB-F17FF3C51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677E4B-EF7C-7E54-B39F-BFABD747C0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3F2DA2-B900-099A-25B1-4011BE0903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828AFD4-049B-2114-943D-9C07B4B9BD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CE01F5-C84E-7F8B-82A3-A18DD1AF0B7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9DF01E2-9EB0-F0B8-1754-BC678619CE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2D6C-D8AD-4E2B-8B6F-3A12C4A8B06F}" type="datetimeFigureOut">
              <a:rPr lang="en-US" smtClean="0"/>
              <a:t>3/14/2024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61A7E0-0BE3-C64E-B3F2-86D6ED37CE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209E6EE-A489-A549-C8E0-740C56F3DE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F681D-6F87-4206-9499-E63984F41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8768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2F1C32-DB47-0F8F-5AC9-6E247577EE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40920B3-BF81-96C5-D2FD-C00BDBCA2B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2D6C-D8AD-4E2B-8B6F-3A12C4A8B06F}" type="datetimeFigureOut">
              <a:rPr lang="en-US" smtClean="0"/>
              <a:t>3/14/2024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5CA7785-DEE0-8BD4-EF73-F4915FED26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F2F44F1-1405-5685-5878-6776448F22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F681D-6F87-4206-9499-E63984F41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4259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E20A149-85F6-F4A6-7556-C676D2D1C5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2D6C-D8AD-4E2B-8B6F-3A12C4A8B06F}" type="datetimeFigureOut">
              <a:rPr lang="en-US" smtClean="0"/>
              <a:t>3/14/2024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26B4FA5-4785-D795-3EFE-9359A5854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A02F06-E357-0709-F61A-16247E7410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F681D-6F87-4206-9499-E63984F41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9476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5C583D-CE57-16FC-A1D4-606D6B1D6D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9A966F-11A3-CBC1-2BFC-A3B9DC41B4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32D4F6-83AE-D4A5-02DF-EE6530AA60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278DC4-E58D-FE92-735F-CF0F01492A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2D6C-D8AD-4E2B-8B6F-3A12C4A8B06F}" type="datetimeFigureOut">
              <a:rPr lang="en-US" smtClean="0"/>
              <a:t>3/14/2024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DF080D-ADDD-D665-6174-B518B9DF8A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88F8F9-660F-98AE-28F6-1F99B4988C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F681D-6F87-4206-9499-E63984F41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041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CF8EA0-9008-0DAB-E0E7-BC1D0C394C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9E179A9-50AB-FD84-269F-B9E04F7BB5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631FC0-DB5F-7DF7-AB73-C89E0BDCFB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D6A619-8BAE-8831-6B39-76C4214142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2D6C-D8AD-4E2B-8B6F-3A12C4A8B06F}" type="datetimeFigureOut">
              <a:rPr lang="en-US" smtClean="0"/>
              <a:t>3/14/2024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7E7578-8523-48CD-1AEC-7C975BF91C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0281BF-E518-6113-49CA-A91023D60D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F681D-6F87-4206-9499-E63984F41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2647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60FAE5-786A-5A3C-B317-7922B9DB8D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2537566-1D82-D840-32EA-6B890FDCB5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1A73BA-1BCF-5F18-8786-2A61559972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2D6C-D8AD-4E2B-8B6F-3A12C4A8B06F}" type="datetimeFigureOut">
              <a:rPr lang="en-US" smtClean="0"/>
              <a:t>3/14/2024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0D7EA7-A8B9-2C39-E893-9A2CA5DF82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CEC315-45A6-A331-6A04-E02C934DF3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F681D-6F87-4206-9499-E63984F41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9246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9F939C9-8D66-B21F-28B1-44671B8FA5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1A1AAA7-3BE8-F59B-F00E-9C4C272BDA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48E06D-810D-AE55-7AF6-83757BBC43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2D6C-D8AD-4E2B-8B6F-3A12C4A8B06F}" type="datetimeFigureOut">
              <a:rPr lang="en-US" smtClean="0"/>
              <a:t>3/14/2024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E57B2E-71B1-4252-5626-C85D013B8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4BC2E7-E6E9-2490-E63B-8C88B78A1A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F681D-6F87-4206-9499-E63984F41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23361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074FE22-7965-060D-E25A-7DBB8CEE06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463836-BA97-0AD3-4784-95B4223CFB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D54E67-EB64-F47A-31B3-B30CC52E01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512D6C-D8AD-4E2B-8B6F-3A12C4A8B06F}" type="datetimeFigureOut">
              <a:rPr lang="en-US" smtClean="0"/>
              <a:t>3/14/2024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E4531C-EEE1-796B-FC83-745AA3FE1A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D63518-8663-C84E-B5E0-C230C9AAD7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5F681D-6F87-4206-9499-E63984F41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63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Graphic 32">
            <a:extLst>
              <a:ext uri="{FF2B5EF4-FFF2-40B4-BE49-F238E27FC236}">
                <a16:creationId xmlns:a16="http://schemas.microsoft.com/office/drawing/2014/main" id="{2553536E-90BB-2ACD-EE86-A7C0F4C257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312907" y="1332740"/>
            <a:ext cx="365292" cy="3610168"/>
          </a:xfrm>
          <a:prstGeom prst="rect">
            <a:avLst/>
          </a:prstGeom>
        </p:spPr>
      </p:pic>
      <p:pic>
        <p:nvPicPr>
          <p:cNvPr id="45" name="Graphic 44">
            <a:extLst>
              <a:ext uri="{FF2B5EF4-FFF2-40B4-BE49-F238E27FC236}">
                <a16:creationId xmlns:a16="http://schemas.microsoft.com/office/drawing/2014/main" id="{B127DDD0-29AC-7A6D-AC0E-6A8E0FE53E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32563" y="1331440"/>
            <a:ext cx="323759" cy="3624012"/>
          </a:xfrm>
          <a:prstGeom prst="rect">
            <a:avLst/>
          </a:prstGeom>
        </p:spPr>
      </p:pic>
      <p:pic>
        <p:nvPicPr>
          <p:cNvPr id="47" name="Graphic 46">
            <a:extLst>
              <a:ext uri="{FF2B5EF4-FFF2-40B4-BE49-F238E27FC236}">
                <a16:creationId xmlns:a16="http://schemas.microsoft.com/office/drawing/2014/main" id="{BE01D6CC-3045-FB8B-D787-7A0CF8C6721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80483" y="512191"/>
            <a:ext cx="676856" cy="4430717"/>
          </a:xfrm>
          <a:prstGeom prst="rect">
            <a:avLst/>
          </a:prstGeom>
        </p:spPr>
      </p:pic>
      <p:sp>
        <p:nvSpPr>
          <p:cNvPr id="148" name="TextBox 147">
            <a:extLst>
              <a:ext uri="{FF2B5EF4-FFF2-40B4-BE49-F238E27FC236}">
                <a16:creationId xmlns:a16="http://schemas.microsoft.com/office/drawing/2014/main" id="{77CACE19-8C58-C434-01CB-F62804087356}"/>
              </a:ext>
            </a:extLst>
          </p:cNvPr>
          <p:cNvSpPr txBox="1"/>
          <p:nvPr/>
        </p:nvSpPr>
        <p:spPr>
          <a:xfrm>
            <a:off x="1537947" y="699128"/>
            <a:ext cx="6761438" cy="2609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96" b="1" dirty="0" err="1">
                <a:solidFill>
                  <a:srgbClr val="35A9DE"/>
                </a:solidFill>
                <a:latin typeface="Helvetica Neue LT Pro 85 Heavy"/>
              </a:rPr>
              <a:t>Programi</a:t>
            </a:r>
            <a:r>
              <a:rPr lang="en-US" sz="1096" b="1" dirty="0">
                <a:solidFill>
                  <a:srgbClr val="35A9DE"/>
                </a:solidFill>
                <a:latin typeface="Helvetica Neue LT Pro 85 Heavy"/>
              </a:rPr>
              <a:t>: INFERMIERI Viti </a:t>
            </a:r>
            <a:r>
              <a:rPr lang="en-US" sz="1096" b="1" dirty="0" err="1">
                <a:solidFill>
                  <a:srgbClr val="35A9DE"/>
                </a:solidFill>
                <a:latin typeface="Helvetica Neue LT Pro 85 Heavy"/>
              </a:rPr>
              <a:t>i</a:t>
            </a:r>
            <a:r>
              <a:rPr lang="en-US" sz="1096" b="1" dirty="0">
                <a:solidFill>
                  <a:srgbClr val="35A9DE"/>
                </a:solidFill>
                <a:latin typeface="Helvetica Neue LT Pro 85 Heavy"/>
              </a:rPr>
              <a:t> </a:t>
            </a:r>
            <a:r>
              <a:rPr lang="en-US" sz="1096" b="1" dirty="0" err="1">
                <a:solidFill>
                  <a:srgbClr val="35A9DE"/>
                </a:solidFill>
                <a:latin typeface="Helvetica Neue LT Pro 85 Heavy"/>
              </a:rPr>
              <a:t>tretë</a:t>
            </a:r>
            <a:r>
              <a:rPr lang="en-US" sz="1096" b="1" dirty="0">
                <a:solidFill>
                  <a:srgbClr val="35A9DE"/>
                </a:solidFill>
                <a:latin typeface="Helvetica Neue LT Pro 85 Heavy"/>
              </a:rPr>
              <a:t> / </a:t>
            </a:r>
            <a:r>
              <a:rPr lang="en-US" sz="1096" b="1" dirty="0" err="1">
                <a:solidFill>
                  <a:srgbClr val="35A9DE"/>
                </a:solidFill>
                <a:latin typeface="Helvetica Neue LT Pro 85 Heavy"/>
              </a:rPr>
              <a:t>Semestri</a:t>
            </a:r>
            <a:r>
              <a:rPr lang="en-US" sz="1096" b="1" dirty="0">
                <a:solidFill>
                  <a:srgbClr val="35A9DE"/>
                </a:solidFill>
                <a:latin typeface="Helvetica Neue LT Pro 85 Heavy"/>
              </a:rPr>
              <a:t> VI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D3A2856A-05D0-E751-7610-6E6560BD8037}"/>
              </a:ext>
            </a:extLst>
          </p:cNvPr>
          <p:cNvSpPr txBox="1"/>
          <p:nvPr/>
        </p:nvSpPr>
        <p:spPr>
          <a:xfrm>
            <a:off x="1537947" y="912309"/>
            <a:ext cx="5553426" cy="259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089" dirty="0">
                <a:solidFill>
                  <a:srgbClr val="35A9DE"/>
                </a:solidFill>
                <a:latin typeface="Helvetica Neue LT Pro 85 Heavy"/>
              </a:rPr>
              <a:t>ORARI I LIGJËRATAVE DHE USHTRIMEVE</a:t>
            </a:r>
            <a:endParaRPr lang="en-US" sz="1089" dirty="0">
              <a:solidFill>
                <a:srgbClr val="35A9DE"/>
              </a:solidFill>
              <a:latin typeface="Helvetica Neue LT Pro 85 Heavy"/>
            </a:endParaRP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726D01A9-B2EB-883B-32B9-73971FE3E767}"/>
              </a:ext>
            </a:extLst>
          </p:cNvPr>
          <p:cNvSpPr txBox="1"/>
          <p:nvPr/>
        </p:nvSpPr>
        <p:spPr>
          <a:xfrm>
            <a:off x="1537946" y="1072797"/>
            <a:ext cx="6949231" cy="259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89" b="1" dirty="0">
                <a:solidFill>
                  <a:srgbClr val="35A9DE"/>
                </a:solidFill>
                <a:latin typeface="Helvetica Neue LT Pro 85 Heavy"/>
              </a:rPr>
              <a:t>PËR VITIN AKADEMIK 2023/24 26.02.2024 - 01.06.2024 (Java e </a:t>
            </a:r>
            <a:r>
              <a:rPr lang="en-US" sz="1089" b="1" dirty="0" err="1">
                <a:solidFill>
                  <a:srgbClr val="35A9DE"/>
                </a:solidFill>
                <a:latin typeface="Helvetica Neue LT Pro 85 Heavy"/>
              </a:rPr>
              <a:t>pushimit</a:t>
            </a:r>
            <a:r>
              <a:rPr lang="en-US" sz="1089" b="1" dirty="0">
                <a:solidFill>
                  <a:srgbClr val="35A9DE"/>
                </a:solidFill>
                <a:latin typeface="Helvetica Neue LT Pro 85 Heavy"/>
              </a:rPr>
              <a:t> 15.04.2024- 20.04.2024)</a:t>
            </a:r>
          </a:p>
        </p:txBody>
      </p:sp>
      <p:pic>
        <p:nvPicPr>
          <p:cNvPr id="182" name="Picture 181">
            <a:extLst>
              <a:ext uri="{FF2B5EF4-FFF2-40B4-BE49-F238E27FC236}">
                <a16:creationId xmlns:a16="http://schemas.microsoft.com/office/drawing/2014/main" id="{54B1D298-D82C-D184-B222-5E7F0BB0FE7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4113" y="1957996"/>
            <a:ext cx="1426905" cy="1010407"/>
          </a:xfrm>
          <a:prstGeom prst="rect">
            <a:avLst/>
          </a:prstGeom>
        </p:spPr>
      </p:pic>
      <p:pic>
        <p:nvPicPr>
          <p:cNvPr id="184" name="Picture 183">
            <a:extLst>
              <a:ext uri="{FF2B5EF4-FFF2-40B4-BE49-F238E27FC236}">
                <a16:creationId xmlns:a16="http://schemas.microsoft.com/office/drawing/2014/main" id="{6288090A-4A54-1BDD-FBD6-4DE8B128983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5912" y="1344134"/>
            <a:ext cx="963102" cy="606554"/>
          </a:xfrm>
          <a:prstGeom prst="rect">
            <a:avLst/>
          </a:prstGeom>
        </p:spPr>
      </p:pic>
      <p:pic>
        <p:nvPicPr>
          <p:cNvPr id="185" name="Picture 184">
            <a:extLst>
              <a:ext uri="{FF2B5EF4-FFF2-40B4-BE49-F238E27FC236}">
                <a16:creationId xmlns:a16="http://schemas.microsoft.com/office/drawing/2014/main" id="{5F81DBDD-15FE-6382-BB05-91DF43C9D6F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0426" y="1344134"/>
            <a:ext cx="1007114" cy="606554"/>
          </a:xfrm>
          <a:prstGeom prst="rect">
            <a:avLst/>
          </a:prstGeom>
        </p:spPr>
      </p:pic>
      <p:pic>
        <p:nvPicPr>
          <p:cNvPr id="186" name="Picture 185">
            <a:extLst>
              <a:ext uri="{FF2B5EF4-FFF2-40B4-BE49-F238E27FC236}">
                <a16:creationId xmlns:a16="http://schemas.microsoft.com/office/drawing/2014/main" id="{4DDF64A6-0B74-0E67-12CE-4D4E18A2D8F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4435" y="1344134"/>
            <a:ext cx="975682" cy="606554"/>
          </a:xfrm>
          <a:prstGeom prst="rect">
            <a:avLst/>
          </a:prstGeom>
        </p:spPr>
      </p:pic>
      <p:pic>
        <p:nvPicPr>
          <p:cNvPr id="187" name="Picture 186">
            <a:extLst>
              <a:ext uri="{FF2B5EF4-FFF2-40B4-BE49-F238E27FC236}">
                <a16:creationId xmlns:a16="http://schemas.microsoft.com/office/drawing/2014/main" id="{C0445B7D-EE99-DB78-D648-C3A2D5955D3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9501" y="1344134"/>
            <a:ext cx="934493" cy="606554"/>
          </a:xfrm>
          <a:prstGeom prst="rect">
            <a:avLst/>
          </a:prstGeom>
        </p:spPr>
      </p:pic>
      <p:pic>
        <p:nvPicPr>
          <p:cNvPr id="188" name="Picture 187">
            <a:extLst>
              <a:ext uri="{FF2B5EF4-FFF2-40B4-BE49-F238E27FC236}">
                <a16:creationId xmlns:a16="http://schemas.microsoft.com/office/drawing/2014/main" id="{9628DDFC-B612-5014-024F-7BB38A75019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3295" y="1344134"/>
            <a:ext cx="969074" cy="606554"/>
          </a:xfrm>
          <a:prstGeom prst="rect">
            <a:avLst/>
          </a:prstGeom>
        </p:spPr>
      </p:pic>
      <p:pic>
        <p:nvPicPr>
          <p:cNvPr id="189" name="Picture 188">
            <a:extLst>
              <a:ext uri="{FF2B5EF4-FFF2-40B4-BE49-F238E27FC236}">
                <a16:creationId xmlns:a16="http://schemas.microsoft.com/office/drawing/2014/main" id="{E2F67434-E23C-69ED-226C-A0F089E61DA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8445" y="1360513"/>
            <a:ext cx="701261" cy="606554"/>
          </a:xfrm>
          <a:prstGeom prst="rect">
            <a:avLst/>
          </a:prstGeom>
        </p:spPr>
      </p:pic>
      <p:pic>
        <p:nvPicPr>
          <p:cNvPr id="190" name="Picture 189">
            <a:extLst>
              <a:ext uri="{FF2B5EF4-FFF2-40B4-BE49-F238E27FC236}">
                <a16:creationId xmlns:a16="http://schemas.microsoft.com/office/drawing/2014/main" id="{5B0CF70E-AB12-D47A-393D-4A1983F07E9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5167" y="1344134"/>
            <a:ext cx="531734" cy="606554"/>
          </a:xfrm>
          <a:prstGeom prst="rect">
            <a:avLst/>
          </a:prstGeom>
        </p:spPr>
      </p:pic>
      <p:pic>
        <p:nvPicPr>
          <p:cNvPr id="192" name="Picture 191">
            <a:extLst>
              <a:ext uri="{FF2B5EF4-FFF2-40B4-BE49-F238E27FC236}">
                <a16:creationId xmlns:a16="http://schemas.microsoft.com/office/drawing/2014/main" id="{B9DE65AF-4409-05AB-0247-C7A889B19E6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7771" y="1344134"/>
            <a:ext cx="1278527" cy="606554"/>
          </a:xfrm>
          <a:prstGeom prst="rect">
            <a:avLst/>
          </a:prstGeom>
        </p:spPr>
      </p:pic>
      <p:pic>
        <p:nvPicPr>
          <p:cNvPr id="193" name="Picture 192">
            <a:extLst>
              <a:ext uri="{FF2B5EF4-FFF2-40B4-BE49-F238E27FC236}">
                <a16:creationId xmlns:a16="http://schemas.microsoft.com/office/drawing/2014/main" id="{878D2C84-8DD2-239F-DA63-6ED5D2E7B28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804" y="1344134"/>
            <a:ext cx="1425214" cy="606554"/>
          </a:xfrm>
          <a:prstGeom prst="rect">
            <a:avLst/>
          </a:prstGeom>
        </p:spPr>
      </p:pic>
      <p:pic>
        <p:nvPicPr>
          <p:cNvPr id="194" name="Picture 193">
            <a:extLst>
              <a:ext uri="{FF2B5EF4-FFF2-40B4-BE49-F238E27FC236}">
                <a16:creationId xmlns:a16="http://schemas.microsoft.com/office/drawing/2014/main" id="{1D0DA0C7-37C8-896D-468E-E0CEA32282E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4113" y="2984727"/>
            <a:ext cx="1426905" cy="963078"/>
          </a:xfrm>
          <a:prstGeom prst="rect">
            <a:avLst/>
          </a:prstGeom>
        </p:spPr>
      </p:pic>
      <p:pic>
        <p:nvPicPr>
          <p:cNvPr id="195" name="Picture 194">
            <a:extLst>
              <a:ext uri="{FF2B5EF4-FFF2-40B4-BE49-F238E27FC236}">
                <a16:creationId xmlns:a16="http://schemas.microsoft.com/office/drawing/2014/main" id="{580AEF0E-642D-F9AE-1B66-8CBB13D7B20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4113" y="3965136"/>
            <a:ext cx="1426905" cy="977772"/>
          </a:xfrm>
          <a:prstGeom prst="rect">
            <a:avLst/>
          </a:prstGeom>
        </p:spPr>
      </p:pic>
      <p:pic>
        <p:nvPicPr>
          <p:cNvPr id="203" name="Picture 202">
            <a:extLst>
              <a:ext uri="{FF2B5EF4-FFF2-40B4-BE49-F238E27FC236}">
                <a16:creationId xmlns:a16="http://schemas.microsoft.com/office/drawing/2014/main" id="{9885CEFC-F92E-E4F6-849C-10E30DF545E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7771" y="1957996"/>
            <a:ext cx="1278929" cy="1010407"/>
          </a:xfrm>
          <a:prstGeom prst="rect">
            <a:avLst/>
          </a:prstGeom>
        </p:spPr>
      </p:pic>
      <p:pic>
        <p:nvPicPr>
          <p:cNvPr id="204" name="Picture 203">
            <a:extLst>
              <a:ext uri="{FF2B5EF4-FFF2-40B4-BE49-F238E27FC236}">
                <a16:creationId xmlns:a16="http://schemas.microsoft.com/office/drawing/2014/main" id="{01D546B1-CDBA-E6D3-E542-237654827DE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7771" y="2984727"/>
            <a:ext cx="1278929" cy="963078"/>
          </a:xfrm>
          <a:prstGeom prst="rect">
            <a:avLst/>
          </a:prstGeom>
        </p:spPr>
      </p:pic>
      <p:pic>
        <p:nvPicPr>
          <p:cNvPr id="205" name="Picture 204">
            <a:extLst>
              <a:ext uri="{FF2B5EF4-FFF2-40B4-BE49-F238E27FC236}">
                <a16:creationId xmlns:a16="http://schemas.microsoft.com/office/drawing/2014/main" id="{BF367F43-F53F-5353-035A-E0D7160E2EE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7771" y="3965136"/>
            <a:ext cx="1278929" cy="977772"/>
          </a:xfrm>
          <a:prstGeom prst="rect">
            <a:avLst/>
          </a:prstGeom>
        </p:spPr>
      </p:pic>
      <p:pic>
        <p:nvPicPr>
          <p:cNvPr id="223" name="Picture 222">
            <a:extLst>
              <a:ext uri="{FF2B5EF4-FFF2-40B4-BE49-F238E27FC236}">
                <a16:creationId xmlns:a16="http://schemas.microsoft.com/office/drawing/2014/main" id="{C67F17C8-1688-2F8F-565B-54D8A51A6A8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5165" y="1957996"/>
            <a:ext cx="529003" cy="1010407"/>
          </a:xfrm>
          <a:prstGeom prst="rect">
            <a:avLst/>
          </a:prstGeom>
        </p:spPr>
      </p:pic>
      <p:pic>
        <p:nvPicPr>
          <p:cNvPr id="224" name="Picture 223">
            <a:extLst>
              <a:ext uri="{FF2B5EF4-FFF2-40B4-BE49-F238E27FC236}">
                <a16:creationId xmlns:a16="http://schemas.microsoft.com/office/drawing/2014/main" id="{DFF56417-81EB-D411-28B9-A25E8AB6CFA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5165" y="2984727"/>
            <a:ext cx="529003" cy="963078"/>
          </a:xfrm>
          <a:prstGeom prst="rect">
            <a:avLst/>
          </a:prstGeom>
        </p:spPr>
      </p:pic>
      <p:pic>
        <p:nvPicPr>
          <p:cNvPr id="225" name="Picture 224">
            <a:extLst>
              <a:ext uri="{FF2B5EF4-FFF2-40B4-BE49-F238E27FC236}">
                <a16:creationId xmlns:a16="http://schemas.microsoft.com/office/drawing/2014/main" id="{9C83EC74-8232-28EA-73CB-630C844473F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5165" y="3965136"/>
            <a:ext cx="529003" cy="977772"/>
          </a:xfrm>
          <a:prstGeom prst="rect">
            <a:avLst/>
          </a:prstGeom>
        </p:spPr>
      </p:pic>
      <p:pic>
        <p:nvPicPr>
          <p:cNvPr id="233" name="Picture 232">
            <a:extLst>
              <a:ext uri="{FF2B5EF4-FFF2-40B4-BE49-F238E27FC236}">
                <a16:creationId xmlns:a16="http://schemas.microsoft.com/office/drawing/2014/main" id="{4BED3407-1656-9A80-F949-EFF701E1D53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7012" y="1957996"/>
            <a:ext cx="698281" cy="1010407"/>
          </a:xfrm>
          <a:prstGeom prst="rect">
            <a:avLst/>
          </a:prstGeom>
        </p:spPr>
      </p:pic>
      <p:pic>
        <p:nvPicPr>
          <p:cNvPr id="234" name="Picture 233">
            <a:extLst>
              <a:ext uri="{FF2B5EF4-FFF2-40B4-BE49-F238E27FC236}">
                <a16:creationId xmlns:a16="http://schemas.microsoft.com/office/drawing/2014/main" id="{A70C8D25-12A9-2A9B-7C22-10D006BA7EC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7012" y="2984727"/>
            <a:ext cx="698281" cy="963078"/>
          </a:xfrm>
          <a:prstGeom prst="rect">
            <a:avLst/>
          </a:prstGeom>
        </p:spPr>
      </p:pic>
      <p:pic>
        <p:nvPicPr>
          <p:cNvPr id="235" name="Picture 234">
            <a:extLst>
              <a:ext uri="{FF2B5EF4-FFF2-40B4-BE49-F238E27FC236}">
                <a16:creationId xmlns:a16="http://schemas.microsoft.com/office/drawing/2014/main" id="{7EA13E26-9800-B544-62A0-F9C2EB55465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7012" y="3965136"/>
            <a:ext cx="698281" cy="977772"/>
          </a:xfrm>
          <a:prstGeom prst="rect">
            <a:avLst/>
          </a:prstGeom>
        </p:spPr>
      </p:pic>
      <p:pic>
        <p:nvPicPr>
          <p:cNvPr id="243" name="Picture 242">
            <a:extLst>
              <a:ext uri="{FF2B5EF4-FFF2-40B4-BE49-F238E27FC236}">
                <a16:creationId xmlns:a16="http://schemas.microsoft.com/office/drawing/2014/main" id="{AAA4AAD9-D35C-EB34-830E-287F3EC787D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4978" y="1957996"/>
            <a:ext cx="969393" cy="1010407"/>
          </a:xfrm>
          <a:prstGeom prst="rect">
            <a:avLst/>
          </a:prstGeom>
        </p:spPr>
      </p:pic>
      <p:pic>
        <p:nvPicPr>
          <p:cNvPr id="244" name="Picture 243">
            <a:extLst>
              <a:ext uri="{FF2B5EF4-FFF2-40B4-BE49-F238E27FC236}">
                <a16:creationId xmlns:a16="http://schemas.microsoft.com/office/drawing/2014/main" id="{ED5446C4-548C-A37D-9482-79B555ED685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4978" y="2984727"/>
            <a:ext cx="969393" cy="963078"/>
          </a:xfrm>
          <a:prstGeom prst="rect">
            <a:avLst/>
          </a:prstGeom>
        </p:spPr>
      </p:pic>
      <p:pic>
        <p:nvPicPr>
          <p:cNvPr id="245" name="Picture 244">
            <a:extLst>
              <a:ext uri="{FF2B5EF4-FFF2-40B4-BE49-F238E27FC236}">
                <a16:creationId xmlns:a16="http://schemas.microsoft.com/office/drawing/2014/main" id="{169A2577-B3FA-E4F3-9128-CB6BE29A4A2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4978" y="3965136"/>
            <a:ext cx="969393" cy="977772"/>
          </a:xfrm>
          <a:prstGeom prst="rect">
            <a:avLst/>
          </a:prstGeom>
        </p:spPr>
      </p:pic>
      <p:pic>
        <p:nvPicPr>
          <p:cNvPr id="253" name="Picture 252">
            <a:extLst>
              <a:ext uri="{FF2B5EF4-FFF2-40B4-BE49-F238E27FC236}">
                <a16:creationId xmlns:a16="http://schemas.microsoft.com/office/drawing/2014/main" id="{D41DA952-3398-D328-BD0D-E2B156FB11E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371" y="1957996"/>
            <a:ext cx="927661" cy="1010407"/>
          </a:xfrm>
          <a:prstGeom prst="rect">
            <a:avLst/>
          </a:prstGeom>
        </p:spPr>
      </p:pic>
      <p:pic>
        <p:nvPicPr>
          <p:cNvPr id="254" name="Picture 253">
            <a:extLst>
              <a:ext uri="{FF2B5EF4-FFF2-40B4-BE49-F238E27FC236}">
                <a16:creationId xmlns:a16="http://schemas.microsoft.com/office/drawing/2014/main" id="{0CBF4C0C-51DF-6C17-90B6-F8EFDDDBC85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371" y="2984727"/>
            <a:ext cx="927661" cy="963078"/>
          </a:xfrm>
          <a:prstGeom prst="rect">
            <a:avLst/>
          </a:prstGeom>
        </p:spPr>
      </p:pic>
      <p:pic>
        <p:nvPicPr>
          <p:cNvPr id="255" name="Picture 254">
            <a:extLst>
              <a:ext uri="{FF2B5EF4-FFF2-40B4-BE49-F238E27FC236}">
                <a16:creationId xmlns:a16="http://schemas.microsoft.com/office/drawing/2014/main" id="{834976F2-0831-E785-6496-5AC466BE6FF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371" y="3965136"/>
            <a:ext cx="927661" cy="977772"/>
          </a:xfrm>
          <a:prstGeom prst="rect">
            <a:avLst/>
          </a:prstGeom>
        </p:spPr>
      </p:pic>
      <p:pic>
        <p:nvPicPr>
          <p:cNvPr id="263" name="Picture 262">
            <a:extLst>
              <a:ext uri="{FF2B5EF4-FFF2-40B4-BE49-F238E27FC236}">
                <a16:creationId xmlns:a16="http://schemas.microsoft.com/office/drawing/2014/main" id="{0E248EBC-4E92-70F4-7E03-0216A704DD1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9848" y="1957996"/>
            <a:ext cx="980575" cy="1010407"/>
          </a:xfrm>
          <a:prstGeom prst="rect">
            <a:avLst/>
          </a:prstGeom>
        </p:spPr>
      </p:pic>
      <p:pic>
        <p:nvPicPr>
          <p:cNvPr id="264" name="Picture 263">
            <a:extLst>
              <a:ext uri="{FF2B5EF4-FFF2-40B4-BE49-F238E27FC236}">
                <a16:creationId xmlns:a16="http://schemas.microsoft.com/office/drawing/2014/main" id="{4847EACA-1A7A-B8D3-2B33-A093D5F3647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9848" y="2984727"/>
            <a:ext cx="980575" cy="963078"/>
          </a:xfrm>
          <a:prstGeom prst="rect">
            <a:avLst/>
          </a:prstGeom>
        </p:spPr>
      </p:pic>
      <p:pic>
        <p:nvPicPr>
          <p:cNvPr id="265" name="Picture 264">
            <a:extLst>
              <a:ext uri="{FF2B5EF4-FFF2-40B4-BE49-F238E27FC236}">
                <a16:creationId xmlns:a16="http://schemas.microsoft.com/office/drawing/2014/main" id="{A8609DAF-2779-317F-D50C-E763FD804DA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9848" y="3965136"/>
            <a:ext cx="980575" cy="977772"/>
          </a:xfrm>
          <a:prstGeom prst="rect">
            <a:avLst/>
          </a:prstGeom>
        </p:spPr>
      </p:pic>
      <p:pic>
        <p:nvPicPr>
          <p:cNvPr id="273" name="Picture 272">
            <a:extLst>
              <a:ext uri="{FF2B5EF4-FFF2-40B4-BE49-F238E27FC236}">
                <a16:creationId xmlns:a16="http://schemas.microsoft.com/office/drawing/2014/main" id="{60F19F61-F9D1-1667-701D-143F936878D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0425" y="1957996"/>
            <a:ext cx="1007286" cy="1010407"/>
          </a:xfrm>
          <a:prstGeom prst="rect">
            <a:avLst/>
          </a:prstGeom>
        </p:spPr>
      </p:pic>
      <p:pic>
        <p:nvPicPr>
          <p:cNvPr id="274" name="Picture 273">
            <a:extLst>
              <a:ext uri="{FF2B5EF4-FFF2-40B4-BE49-F238E27FC236}">
                <a16:creationId xmlns:a16="http://schemas.microsoft.com/office/drawing/2014/main" id="{8B51A47C-B3EF-4FA1-7E78-F201413A258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0425" y="2984727"/>
            <a:ext cx="1007286" cy="963078"/>
          </a:xfrm>
          <a:prstGeom prst="rect">
            <a:avLst/>
          </a:prstGeom>
        </p:spPr>
      </p:pic>
      <p:pic>
        <p:nvPicPr>
          <p:cNvPr id="275" name="Picture 274">
            <a:extLst>
              <a:ext uri="{FF2B5EF4-FFF2-40B4-BE49-F238E27FC236}">
                <a16:creationId xmlns:a16="http://schemas.microsoft.com/office/drawing/2014/main" id="{96AA3A8F-FD93-CC55-DF5D-9BD78DA42FD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0425" y="3965136"/>
            <a:ext cx="1007286" cy="977772"/>
          </a:xfrm>
          <a:prstGeom prst="rect">
            <a:avLst/>
          </a:prstGeom>
        </p:spPr>
      </p:pic>
      <p:pic>
        <p:nvPicPr>
          <p:cNvPr id="283" name="Picture 282">
            <a:extLst>
              <a:ext uri="{FF2B5EF4-FFF2-40B4-BE49-F238E27FC236}">
                <a16:creationId xmlns:a16="http://schemas.microsoft.com/office/drawing/2014/main" id="{18E5428B-1E21-376E-051F-99310587914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5911" y="1957996"/>
            <a:ext cx="963103" cy="1010407"/>
          </a:xfrm>
          <a:prstGeom prst="rect">
            <a:avLst/>
          </a:prstGeom>
        </p:spPr>
      </p:pic>
      <p:pic>
        <p:nvPicPr>
          <p:cNvPr id="284" name="Picture 283">
            <a:extLst>
              <a:ext uri="{FF2B5EF4-FFF2-40B4-BE49-F238E27FC236}">
                <a16:creationId xmlns:a16="http://schemas.microsoft.com/office/drawing/2014/main" id="{39E6AF70-8803-43E9-EE57-86805B3CC66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5911" y="2984727"/>
            <a:ext cx="963103" cy="963078"/>
          </a:xfrm>
          <a:prstGeom prst="rect">
            <a:avLst/>
          </a:prstGeom>
        </p:spPr>
      </p:pic>
      <p:pic>
        <p:nvPicPr>
          <p:cNvPr id="285" name="Picture 284">
            <a:extLst>
              <a:ext uri="{FF2B5EF4-FFF2-40B4-BE49-F238E27FC236}">
                <a16:creationId xmlns:a16="http://schemas.microsoft.com/office/drawing/2014/main" id="{02915554-579D-D742-6659-202D99EA5B4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5911" y="3965136"/>
            <a:ext cx="963103" cy="977772"/>
          </a:xfrm>
          <a:prstGeom prst="rect">
            <a:avLst/>
          </a:prstGeom>
        </p:spPr>
      </p:pic>
      <p:sp>
        <p:nvSpPr>
          <p:cNvPr id="293" name="TextBox 292">
            <a:extLst>
              <a:ext uri="{FF2B5EF4-FFF2-40B4-BE49-F238E27FC236}">
                <a16:creationId xmlns:a16="http://schemas.microsoft.com/office/drawing/2014/main" id="{BA23F45E-3B81-0929-3873-8ED376D22CC3}"/>
              </a:ext>
            </a:extLst>
          </p:cNvPr>
          <p:cNvSpPr txBox="1"/>
          <p:nvPr/>
        </p:nvSpPr>
        <p:spPr>
          <a:xfrm rot="16200000">
            <a:off x="-1122292" y="2707961"/>
            <a:ext cx="418357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err="1">
                <a:solidFill>
                  <a:schemeClr val="bg1"/>
                </a:solidFill>
                <a:latin typeface="Helvetica Neue LT Pro 85 Heavy"/>
              </a:rPr>
              <a:t>Semestri</a:t>
            </a:r>
            <a:r>
              <a:rPr lang="en-US" sz="1100" b="1" dirty="0">
                <a:solidFill>
                  <a:schemeClr val="bg1"/>
                </a:solidFill>
                <a:latin typeface="Helvetica Neue LT Pro 85 Heavy"/>
              </a:rPr>
              <a:t> VI- 2023/24 26.02.2024 - 01.06.2024 </a:t>
            </a:r>
          </a:p>
        </p:txBody>
      </p:sp>
      <p:sp>
        <p:nvSpPr>
          <p:cNvPr id="301" name="TextBox 300">
            <a:extLst>
              <a:ext uri="{FF2B5EF4-FFF2-40B4-BE49-F238E27FC236}">
                <a16:creationId xmlns:a16="http://schemas.microsoft.com/office/drawing/2014/main" id="{0C0A1B7D-4AD4-EEDE-C062-4836605E52C8}"/>
              </a:ext>
            </a:extLst>
          </p:cNvPr>
          <p:cNvSpPr txBox="1"/>
          <p:nvPr/>
        </p:nvSpPr>
        <p:spPr>
          <a:xfrm>
            <a:off x="1574312" y="1534447"/>
            <a:ext cx="1227397" cy="231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7" b="1" dirty="0">
                <a:solidFill>
                  <a:schemeClr val="bg1"/>
                </a:solidFill>
                <a:latin typeface="Helvetica Neue LT Pro 85 Heavy"/>
              </a:rPr>
              <a:t>MODULI</a:t>
            </a:r>
          </a:p>
        </p:txBody>
      </p:sp>
      <p:sp>
        <p:nvSpPr>
          <p:cNvPr id="302" name="TextBox 301">
            <a:extLst>
              <a:ext uri="{FF2B5EF4-FFF2-40B4-BE49-F238E27FC236}">
                <a16:creationId xmlns:a16="http://schemas.microsoft.com/office/drawing/2014/main" id="{8D65F07C-FB63-4224-E94C-E0BF8A9986FA}"/>
              </a:ext>
            </a:extLst>
          </p:cNvPr>
          <p:cNvSpPr txBox="1"/>
          <p:nvPr/>
        </p:nvSpPr>
        <p:spPr>
          <a:xfrm>
            <a:off x="2844461" y="1534447"/>
            <a:ext cx="1227397" cy="231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7" b="1" dirty="0" err="1">
                <a:solidFill>
                  <a:schemeClr val="bg1"/>
                </a:solidFill>
                <a:latin typeface="Helvetica Neue LT Pro 85 Heavy"/>
              </a:rPr>
              <a:t>Mësimdhënësi</a:t>
            </a:r>
            <a:r>
              <a:rPr lang="en-US" sz="907" b="1" dirty="0">
                <a:solidFill>
                  <a:schemeClr val="bg1"/>
                </a:solidFill>
                <a:latin typeface="Helvetica Neue LT Pro 85 Heavy"/>
              </a:rPr>
              <a:t> </a:t>
            </a:r>
          </a:p>
        </p:txBody>
      </p:sp>
      <p:sp>
        <p:nvSpPr>
          <p:cNvPr id="304" name="TextBox 303">
            <a:extLst>
              <a:ext uri="{FF2B5EF4-FFF2-40B4-BE49-F238E27FC236}">
                <a16:creationId xmlns:a16="http://schemas.microsoft.com/office/drawing/2014/main" id="{4926513C-07BD-DB05-83FB-9ACAF64ED11B}"/>
              </a:ext>
            </a:extLst>
          </p:cNvPr>
          <p:cNvSpPr txBox="1"/>
          <p:nvPr/>
        </p:nvSpPr>
        <p:spPr>
          <a:xfrm>
            <a:off x="4169936" y="1534447"/>
            <a:ext cx="507304" cy="231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7" b="1" dirty="0">
                <a:solidFill>
                  <a:schemeClr val="bg1"/>
                </a:solidFill>
                <a:latin typeface="Helvetica Neue LT Pro 85 Heavy"/>
              </a:rPr>
              <a:t>L/U/P</a:t>
            </a:r>
          </a:p>
        </p:txBody>
      </p:sp>
      <p:sp>
        <p:nvSpPr>
          <p:cNvPr id="305" name="TextBox 304">
            <a:extLst>
              <a:ext uri="{FF2B5EF4-FFF2-40B4-BE49-F238E27FC236}">
                <a16:creationId xmlns:a16="http://schemas.microsoft.com/office/drawing/2014/main" id="{8AF521C0-777B-16A8-773A-7CAA9C6961B9}"/>
              </a:ext>
            </a:extLst>
          </p:cNvPr>
          <p:cNvSpPr txBox="1"/>
          <p:nvPr/>
        </p:nvSpPr>
        <p:spPr>
          <a:xfrm>
            <a:off x="4730048" y="1534447"/>
            <a:ext cx="818709" cy="231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7" b="1" dirty="0">
                <a:solidFill>
                  <a:schemeClr val="bg1"/>
                </a:solidFill>
                <a:latin typeface="Helvetica Neue LT Pro 85 Heavy"/>
              </a:rPr>
              <a:t>SALLA</a:t>
            </a:r>
          </a:p>
        </p:txBody>
      </p:sp>
      <p:sp>
        <p:nvSpPr>
          <p:cNvPr id="306" name="TextBox 305">
            <a:extLst>
              <a:ext uri="{FF2B5EF4-FFF2-40B4-BE49-F238E27FC236}">
                <a16:creationId xmlns:a16="http://schemas.microsoft.com/office/drawing/2014/main" id="{A58ED8F6-1B3F-F535-991F-A8F398962D46}"/>
              </a:ext>
            </a:extLst>
          </p:cNvPr>
          <p:cNvSpPr txBox="1"/>
          <p:nvPr/>
        </p:nvSpPr>
        <p:spPr>
          <a:xfrm>
            <a:off x="5440426" y="1534447"/>
            <a:ext cx="692632" cy="231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7" b="1" dirty="0">
                <a:solidFill>
                  <a:schemeClr val="bg1"/>
                </a:solidFill>
                <a:latin typeface="Helvetica Neue LT Pro 85 Heavy"/>
              </a:rPr>
              <a:t>E HËNË</a:t>
            </a:r>
          </a:p>
        </p:txBody>
      </p:sp>
      <p:sp>
        <p:nvSpPr>
          <p:cNvPr id="307" name="TextBox 306">
            <a:extLst>
              <a:ext uri="{FF2B5EF4-FFF2-40B4-BE49-F238E27FC236}">
                <a16:creationId xmlns:a16="http://schemas.microsoft.com/office/drawing/2014/main" id="{D4210AE6-C3D0-939A-419A-0AFAE9F06CF2}"/>
              </a:ext>
            </a:extLst>
          </p:cNvPr>
          <p:cNvSpPr txBox="1"/>
          <p:nvPr/>
        </p:nvSpPr>
        <p:spPr>
          <a:xfrm>
            <a:off x="6438258" y="1534447"/>
            <a:ext cx="753356" cy="231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7" b="1" dirty="0">
                <a:solidFill>
                  <a:schemeClr val="bg1"/>
                </a:solidFill>
                <a:latin typeface="Helvetica Neue LT Pro 85 Heavy"/>
              </a:rPr>
              <a:t>E MARTË</a:t>
            </a:r>
          </a:p>
        </p:txBody>
      </p:sp>
      <p:sp>
        <p:nvSpPr>
          <p:cNvPr id="308" name="TextBox 307">
            <a:extLst>
              <a:ext uri="{FF2B5EF4-FFF2-40B4-BE49-F238E27FC236}">
                <a16:creationId xmlns:a16="http://schemas.microsoft.com/office/drawing/2014/main" id="{C6FDBE25-3053-40B9-1A5D-E7A21C39B2B5}"/>
              </a:ext>
            </a:extLst>
          </p:cNvPr>
          <p:cNvSpPr txBox="1"/>
          <p:nvPr/>
        </p:nvSpPr>
        <p:spPr>
          <a:xfrm>
            <a:off x="7359103" y="1534447"/>
            <a:ext cx="916679" cy="231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7" b="1" dirty="0">
                <a:solidFill>
                  <a:schemeClr val="bg1"/>
                </a:solidFill>
                <a:latin typeface="Helvetica Neue LT Pro 85 Heavy"/>
              </a:rPr>
              <a:t>E MËRKURË</a:t>
            </a:r>
          </a:p>
        </p:txBody>
      </p:sp>
      <p:sp>
        <p:nvSpPr>
          <p:cNvPr id="309" name="TextBox 308">
            <a:extLst>
              <a:ext uri="{FF2B5EF4-FFF2-40B4-BE49-F238E27FC236}">
                <a16:creationId xmlns:a16="http://schemas.microsoft.com/office/drawing/2014/main" id="{65BC566E-E63A-2970-EADF-DC424348E8BB}"/>
              </a:ext>
            </a:extLst>
          </p:cNvPr>
          <p:cNvSpPr txBox="1"/>
          <p:nvPr/>
        </p:nvSpPr>
        <p:spPr>
          <a:xfrm>
            <a:off x="8362357" y="1534447"/>
            <a:ext cx="916678" cy="231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7" b="1" dirty="0">
                <a:solidFill>
                  <a:schemeClr val="bg1"/>
                </a:solidFill>
                <a:latin typeface="Helvetica Neue LT Pro 85 Heavy"/>
              </a:rPr>
              <a:t>E ENJËTE</a:t>
            </a:r>
          </a:p>
        </p:txBody>
      </p:sp>
      <p:sp>
        <p:nvSpPr>
          <p:cNvPr id="310" name="TextBox 309">
            <a:extLst>
              <a:ext uri="{FF2B5EF4-FFF2-40B4-BE49-F238E27FC236}">
                <a16:creationId xmlns:a16="http://schemas.microsoft.com/office/drawing/2014/main" id="{DD10D1AF-6706-EDC5-BEAB-37ABE054E624}"/>
              </a:ext>
            </a:extLst>
          </p:cNvPr>
          <p:cNvSpPr txBox="1"/>
          <p:nvPr/>
        </p:nvSpPr>
        <p:spPr>
          <a:xfrm>
            <a:off x="9362819" y="1534447"/>
            <a:ext cx="910042" cy="231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7" b="1" dirty="0">
                <a:solidFill>
                  <a:schemeClr val="bg1"/>
                </a:solidFill>
                <a:latin typeface="Helvetica Neue LT Pro 85 Heavy"/>
              </a:rPr>
              <a:t>E PREMTE</a:t>
            </a:r>
          </a:p>
        </p:txBody>
      </p:sp>
      <p:sp>
        <p:nvSpPr>
          <p:cNvPr id="311" name="TextBox 310">
            <a:extLst>
              <a:ext uri="{FF2B5EF4-FFF2-40B4-BE49-F238E27FC236}">
                <a16:creationId xmlns:a16="http://schemas.microsoft.com/office/drawing/2014/main" id="{2EA262AB-8245-09A3-FD40-76CDA77A5798}"/>
              </a:ext>
            </a:extLst>
          </p:cNvPr>
          <p:cNvSpPr txBox="1"/>
          <p:nvPr/>
        </p:nvSpPr>
        <p:spPr>
          <a:xfrm>
            <a:off x="11243278" y="1534447"/>
            <a:ext cx="535519" cy="231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7" b="1" dirty="0">
                <a:solidFill>
                  <a:schemeClr val="bg1"/>
                </a:solidFill>
                <a:latin typeface="Helvetica Neue LT Pro 85 Heavy"/>
              </a:rPr>
              <a:t>ECTS</a:t>
            </a:r>
          </a:p>
        </p:txBody>
      </p:sp>
      <p:sp>
        <p:nvSpPr>
          <p:cNvPr id="312" name="TextBox 311">
            <a:extLst>
              <a:ext uri="{FF2B5EF4-FFF2-40B4-BE49-F238E27FC236}">
                <a16:creationId xmlns:a16="http://schemas.microsoft.com/office/drawing/2014/main" id="{E4DDEF20-A363-C4A3-D3CB-140FD61497B4}"/>
              </a:ext>
            </a:extLst>
          </p:cNvPr>
          <p:cNvSpPr txBox="1"/>
          <p:nvPr/>
        </p:nvSpPr>
        <p:spPr>
          <a:xfrm>
            <a:off x="1063708" y="1534447"/>
            <a:ext cx="407853" cy="231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907" b="1" dirty="0">
                <a:solidFill>
                  <a:schemeClr val="bg1"/>
                </a:solidFill>
                <a:latin typeface="Helvetica Neue LT Pro 85 Heavy"/>
              </a:rPr>
              <a:t>Nr.</a:t>
            </a:r>
          </a:p>
        </p:txBody>
      </p:sp>
      <p:sp>
        <p:nvSpPr>
          <p:cNvPr id="313" name="TextBox 312">
            <a:extLst>
              <a:ext uri="{FF2B5EF4-FFF2-40B4-BE49-F238E27FC236}">
                <a16:creationId xmlns:a16="http://schemas.microsoft.com/office/drawing/2014/main" id="{B08E12BE-B1F4-1C91-E10E-D7A6D8CEB42B}"/>
              </a:ext>
            </a:extLst>
          </p:cNvPr>
          <p:cNvSpPr txBox="1"/>
          <p:nvPr/>
        </p:nvSpPr>
        <p:spPr>
          <a:xfrm>
            <a:off x="1190151" y="1986949"/>
            <a:ext cx="192903" cy="231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907" b="1" dirty="0">
                <a:solidFill>
                  <a:schemeClr val="bg1"/>
                </a:solidFill>
                <a:latin typeface="Helvetica Neue LT Pro 85 Heavy"/>
              </a:rPr>
              <a:t>1</a:t>
            </a:r>
          </a:p>
        </p:txBody>
      </p:sp>
      <p:sp>
        <p:nvSpPr>
          <p:cNvPr id="314" name="TextBox 313">
            <a:extLst>
              <a:ext uri="{FF2B5EF4-FFF2-40B4-BE49-F238E27FC236}">
                <a16:creationId xmlns:a16="http://schemas.microsoft.com/office/drawing/2014/main" id="{6A73E26D-BEC8-0E62-F5B2-FC62F9DD95A0}"/>
              </a:ext>
            </a:extLst>
          </p:cNvPr>
          <p:cNvSpPr txBox="1"/>
          <p:nvPr/>
        </p:nvSpPr>
        <p:spPr>
          <a:xfrm>
            <a:off x="1149989" y="2975372"/>
            <a:ext cx="277468" cy="231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907" b="1" dirty="0">
                <a:solidFill>
                  <a:schemeClr val="bg1"/>
                </a:solidFill>
                <a:latin typeface="Helvetica Neue LT Pro 85 Heavy"/>
              </a:rPr>
              <a:t>2</a:t>
            </a:r>
          </a:p>
        </p:txBody>
      </p:sp>
      <p:sp>
        <p:nvSpPr>
          <p:cNvPr id="316" name="TextBox 315">
            <a:extLst>
              <a:ext uri="{FF2B5EF4-FFF2-40B4-BE49-F238E27FC236}">
                <a16:creationId xmlns:a16="http://schemas.microsoft.com/office/drawing/2014/main" id="{CE44DCBC-F734-2F8E-6691-42D28BD7FB42}"/>
              </a:ext>
            </a:extLst>
          </p:cNvPr>
          <p:cNvSpPr txBox="1"/>
          <p:nvPr/>
        </p:nvSpPr>
        <p:spPr>
          <a:xfrm>
            <a:off x="1146734" y="4004901"/>
            <a:ext cx="279738" cy="231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907" b="1" dirty="0">
                <a:solidFill>
                  <a:schemeClr val="bg1"/>
                </a:solidFill>
                <a:latin typeface="Helvetica Neue LT Pro 85 Heavy"/>
              </a:rPr>
              <a:t>3</a:t>
            </a:r>
          </a:p>
        </p:txBody>
      </p:sp>
      <p:sp>
        <p:nvSpPr>
          <p:cNvPr id="323" name="TextBox 322">
            <a:extLst>
              <a:ext uri="{FF2B5EF4-FFF2-40B4-BE49-F238E27FC236}">
                <a16:creationId xmlns:a16="http://schemas.microsoft.com/office/drawing/2014/main" id="{1F5E38EE-06FE-0C24-ECF0-705F2F74A833}"/>
              </a:ext>
            </a:extLst>
          </p:cNvPr>
          <p:cNvSpPr txBox="1"/>
          <p:nvPr/>
        </p:nvSpPr>
        <p:spPr>
          <a:xfrm>
            <a:off x="1444397" y="1986949"/>
            <a:ext cx="1522313" cy="4689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730" b="1" dirty="0" err="1">
                <a:solidFill>
                  <a:srgbClr val="474848"/>
                </a:solidFill>
                <a:effectLst/>
                <a:latin typeface="Helvetica Neue LT Pro 85 Heavy"/>
                <a:ea typeface="Calibri" panose="020F0502020204030204" pitchFamily="34" charset="0"/>
                <a:cs typeface="Calibri" panose="020F0502020204030204" pitchFamily="34" charset="0"/>
              </a:rPr>
              <a:t>Ndihma</a:t>
            </a:r>
            <a:r>
              <a:rPr lang="en-US" sz="730" b="1" dirty="0">
                <a:solidFill>
                  <a:srgbClr val="474848"/>
                </a:solidFill>
                <a:effectLst/>
                <a:latin typeface="Helvetica Neue LT Pro 85 Heavy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730" b="1" dirty="0" err="1">
                <a:solidFill>
                  <a:srgbClr val="474848"/>
                </a:solidFill>
                <a:effectLst/>
                <a:latin typeface="Helvetica Neue LT Pro 85 Heavy"/>
                <a:ea typeface="Calibri" panose="020F0502020204030204" pitchFamily="34" charset="0"/>
                <a:cs typeface="Calibri" panose="020F0502020204030204" pitchFamily="34" charset="0"/>
              </a:rPr>
              <a:t>urgjente</a:t>
            </a:r>
            <a:r>
              <a:rPr lang="en-US" sz="730" b="1" dirty="0">
                <a:solidFill>
                  <a:srgbClr val="474848"/>
                </a:solidFill>
                <a:effectLst/>
                <a:latin typeface="Helvetica Neue LT Pro 85 Heavy"/>
                <a:ea typeface="Calibri" panose="020F0502020204030204" pitchFamily="34" charset="0"/>
                <a:cs typeface="Calibri" panose="020F0502020204030204" pitchFamily="34" charset="0"/>
              </a:rPr>
              <a:t> ne </a:t>
            </a:r>
            <a:r>
              <a:rPr lang="en-US" sz="730" b="1" dirty="0" err="1">
                <a:solidFill>
                  <a:srgbClr val="474848"/>
                </a:solidFill>
                <a:effectLst/>
                <a:latin typeface="Helvetica Neue LT Pro 85 Heavy"/>
                <a:ea typeface="Calibri" panose="020F0502020204030204" pitchFamily="34" charset="0"/>
                <a:cs typeface="Calibri" panose="020F0502020204030204" pitchFamily="34" charset="0"/>
              </a:rPr>
              <a:t>shëndetësi</a:t>
            </a:r>
            <a:r>
              <a:rPr lang="en-US" sz="730" b="1" dirty="0">
                <a:solidFill>
                  <a:srgbClr val="474848"/>
                </a:solidFill>
                <a:effectLst/>
                <a:latin typeface="Helvetica Neue LT Pro 85 Heavy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730" b="1" dirty="0" err="1">
                <a:solidFill>
                  <a:srgbClr val="474848"/>
                </a:solidFill>
                <a:effectLst/>
                <a:latin typeface="Helvetica Neue LT Pro 85 Heavy"/>
                <a:ea typeface="Calibri" panose="020F0502020204030204" pitchFamily="34" charset="0"/>
                <a:cs typeface="Calibri" panose="020F0502020204030204" pitchFamily="34" charset="0"/>
              </a:rPr>
              <a:t>në</a:t>
            </a:r>
            <a:r>
              <a:rPr lang="en-US" sz="730" b="1" dirty="0">
                <a:solidFill>
                  <a:srgbClr val="474848"/>
                </a:solidFill>
                <a:effectLst/>
                <a:latin typeface="Helvetica Neue LT Pro 85 Heavy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730" b="1" dirty="0" err="1">
                <a:solidFill>
                  <a:srgbClr val="474848"/>
                </a:solidFill>
                <a:effectLst/>
                <a:latin typeface="Helvetica Neue LT Pro 85 Heavy"/>
                <a:ea typeface="Calibri" panose="020F0502020204030204" pitchFamily="34" charset="0"/>
                <a:cs typeface="Calibri" panose="020F0502020204030204" pitchFamily="34" charset="0"/>
              </a:rPr>
              <a:t>rrethana</a:t>
            </a:r>
            <a:r>
              <a:rPr lang="en-US" sz="730" b="1" dirty="0">
                <a:solidFill>
                  <a:srgbClr val="474848"/>
                </a:solidFill>
                <a:effectLst/>
                <a:latin typeface="Helvetica Neue LT Pro 85 Heavy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730" b="1" dirty="0" err="1">
                <a:solidFill>
                  <a:srgbClr val="474848"/>
                </a:solidFill>
                <a:effectLst/>
                <a:latin typeface="Helvetica Neue LT Pro 85 Heavy"/>
                <a:ea typeface="Calibri" panose="020F0502020204030204" pitchFamily="34" charset="0"/>
                <a:cs typeface="Calibri" panose="020F0502020204030204" pitchFamily="34" charset="0"/>
              </a:rPr>
              <a:t>të</a:t>
            </a:r>
            <a:r>
              <a:rPr lang="en-US" sz="730" b="1" dirty="0">
                <a:solidFill>
                  <a:srgbClr val="474848"/>
                </a:solidFill>
                <a:effectLst/>
                <a:latin typeface="Helvetica Neue LT Pro 85 Heavy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730" b="1" dirty="0" err="1">
                <a:solidFill>
                  <a:srgbClr val="474848"/>
                </a:solidFill>
                <a:effectLst/>
                <a:latin typeface="Helvetica Neue LT Pro 85 Heavy"/>
                <a:ea typeface="Calibri" panose="020F0502020204030204" pitchFamily="34" charset="0"/>
                <a:cs typeface="Calibri" panose="020F0502020204030204" pitchFamily="34" charset="0"/>
              </a:rPr>
              <a:t>veçanta</a:t>
            </a:r>
            <a:endParaRPr lang="en-US" sz="730" b="1" dirty="0">
              <a:solidFill>
                <a:srgbClr val="474848"/>
              </a:solidFill>
              <a:effectLst/>
              <a:latin typeface="Helvetica Neue LT Pro 85 Heavy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29" name="TextBox 328">
            <a:extLst>
              <a:ext uri="{FF2B5EF4-FFF2-40B4-BE49-F238E27FC236}">
                <a16:creationId xmlns:a16="http://schemas.microsoft.com/office/drawing/2014/main" id="{FBC0BBFA-078C-888E-E1A6-2884B80FEB99}"/>
              </a:ext>
            </a:extLst>
          </p:cNvPr>
          <p:cNvSpPr txBox="1"/>
          <p:nvPr/>
        </p:nvSpPr>
        <p:spPr>
          <a:xfrm>
            <a:off x="1444397" y="2975372"/>
            <a:ext cx="1440227" cy="7046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730" b="1" dirty="0" err="1">
                <a:solidFill>
                  <a:srgbClr val="474848"/>
                </a:solidFill>
                <a:effectLst/>
                <a:latin typeface="Helvetica Neue LT Pro 85 Heavy"/>
                <a:ea typeface="Calibri" panose="020F0502020204030204" pitchFamily="34" charset="0"/>
                <a:cs typeface="Calibri" panose="020F0502020204030204" pitchFamily="34" charset="0"/>
              </a:rPr>
              <a:t>Kujdesi</a:t>
            </a:r>
            <a:r>
              <a:rPr lang="en-US" sz="730" b="1" dirty="0">
                <a:solidFill>
                  <a:srgbClr val="474848"/>
                </a:solidFill>
                <a:effectLst/>
                <a:latin typeface="Helvetica Neue LT Pro 85 Heavy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730" b="1" dirty="0" err="1">
                <a:solidFill>
                  <a:srgbClr val="474848"/>
                </a:solidFill>
                <a:effectLst/>
                <a:latin typeface="Helvetica Neue LT Pro 85 Heavy"/>
                <a:ea typeface="Calibri" panose="020F0502020204030204" pitchFamily="34" charset="0"/>
                <a:cs typeface="Calibri" panose="020F0502020204030204" pitchFamily="34" charset="0"/>
              </a:rPr>
              <a:t>infermieror</a:t>
            </a:r>
            <a:r>
              <a:rPr lang="en-US" sz="730" b="1" dirty="0">
                <a:solidFill>
                  <a:srgbClr val="474848"/>
                </a:solidFill>
                <a:effectLst/>
                <a:latin typeface="Helvetica Neue LT Pro 85 Heavy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730" b="1" dirty="0" err="1">
                <a:solidFill>
                  <a:srgbClr val="474848"/>
                </a:solidFill>
                <a:effectLst/>
                <a:latin typeface="Helvetica Neue LT Pro 85 Heavy"/>
                <a:ea typeface="Calibri" panose="020F0502020204030204" pitchFamily="34" charset="0"/>
                <a:cs typeface="Calibri" panose="020F0502020204030204" pitchFamily="34" charset="0"/>
              </a:rPr>
              <a:t>tek</a:t>
            </a:r>
            <a:r>
              <a:rPr lang="en-US" sz="730" b="1" dirty="0">
                <a:solidFill>
                  <a:srgbClr val="474848"/>
                </a:solidFill>
                <a:effectLst/>
                <a:latin typeface="Helvetica Neue LT Pro 85 Heavy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730" b="1" dirty="0" err="1">
                <a:solidFill>
                  <a:srgbClr val="474848"/>
                </a:solidFill>
                <a:effectLst/>
                <a:latin typeface="Helvetica Neue LT Pro 85 Heavy"/>
                <a:ea typeface="Calibri" panose="020F0502020204030204" pitchFamily="34" charset="0"/>
                <a:cs typeface="Calibri" panose="020F0502020204030204" pitchFamily="34" charset="0"/>
              </a:rPr>
              <a:t>pacientat</a:t>
            </a:r>
            <a:r>
              <a:rPr lang="en-US" sz="730" b="1" dirty="0">
                <a:solidFill>
                  <a:srgbClr val="474848"/>
                </a:solidFill>
                <a:effectLst/>
                <a:latin typeface="Helvetica Neue LT Pro 85 Heavy"/>
                <a:ea typeface="Calibri" panose="020F0502020204030204" pitchFamily="34" charset="0"/>
                <a:cs typeface="Calibri" panose="020F0502020204030204" pitchFamily="34" charset="0"/>
              </a:rPr>
              <a:t> e </a:t>
            </a:r>
            <a:r>
              <a:rPr lang="en-US" sz="730" b="1" dirty="0" err="1">
                <a:solidFill>
                  <a:srgbClr val="474848"/>
                </a:solidFill>
                <a:effectLst/>
                <a:latin typeface="Helvetica Neue LT Pro 85 Heavy"/>
                <a:ea typeface="Calibri" panose="020F0502020204030204" pitchFamily="34" charset="0"/>
                <a:cs typeface="Calibri" panose="020F0502020204030204" pitchFamily="34" charset="0"/>
              </a:rPr>
              <a:t>kirurgjisë</a:t>
            </a:r>
            <a:endParaRPr lang="sq-AL" sz="730" b="1" dirty="0">
              <a:solidFill>
                <a:srgbClr val="474848"/>
              </a:solidFill>
              <a:effectLst/>
              <a:latin typeface="Helvetica Neue LT Pro 85 Heavy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730" b="1" dirty="0">
              <a:solidFill>
                <a:srgbClr val="474848"/>
              </a:solidFill>
              <a:effectLst/>
              <a:latin typeface="Helvetica Neue LT Pro 85 Heavy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730" b="1" i="1" dirty="0" err="1">
                <a:solidFill>
                  <a:srgbClr val="474848"/>
                </a:solidFill>
                <a:effectLst/>
                <a:latin typeface="Helvetica Neue LT Pro 85 Heavy"/>
                <a:ea typeface="Calibri" panose="020F0502020204030204" pitchFamily="34" charset="0"/>
              </a:rPr>
              <a:t>Praktika</a:t>
            </a:r>
            <a:r>
              <a:rPr lang="en-US" sz="730" b="1" i="1" dirty="0">
                <a:solidFill>
                  <a:srgbClr val="474848"/>
                </a:solidFill>
                <a:effectLst/>
                <a:latin typeface="Helvetica Neue LT Pro 85 Heavy"/>
                <a:ea typeface="Calibri" panose="020F0502020204030204" pitchFamily="34" charset="0"/>
              </a:rPr>
              <a:t> </a:t>
            </a:r>
            <a:r>
              <a:rPr lang="en-US" sz="730" b="1" i="1" dirty="0" err="1">
                <a:solidFill>
                  <a:srgbClr val="474848"/>
                </a:solidFill>
                <a:effectLst/>
                <a:latin typeface="Helvetica Neue LT Pro 85 Heavy"/>
                <a:ea typeface="Calibri" panose="020F0502020204030204" pitchFamily="34" charset="0"/>
              </a:rPr>
              <a:t>klinike</a:t>
            </a:r>
            <a:r>
              <a:rPr lang="sq-AL" sz="730" b="1" i="1">
                <a:solidFill>
                  <a:srgbClr val="474848"/>
                </a:solidFill>
                <a:effectLst/>
                <a:latin typeface="Helvetica Neue LT Pro 85 Heavy"/>
                <a:ea typeface="Calibri" panose="020F0502020204030204" pitchFamily="34" charset="0"/>
              </a:rPr>
              <a:t> VI</a:t>
            </a:r>
            <a:r>
              <a:rPr lang="en-US" sz="730" b="1" i="1">
                <a:solidFill>
                  <a:srgbClr val="474848"/>
                </a:solidFill>
                <a:effectLst/>
                <a:latin typeface="Helvetica Neue LT Pro 85 Heavy"/>
                <a:ea typeface="Calibri" panose="020F0502020204030204" pitchFamily="34" charset="0"/>
              </a:rPr>
              <a:t> </a:t>
            </a:r>
            <a:r>
              <a:rPr lang="en-US" sz="730" b="1" i="1" dirty="0" err="1">
                <a:solidFill>
                  <a:srgbClr val="474848"/>
                </a:solidFill>
                <a:effectLst/>
                <a:latin typeface="Helvetica Neue LT Pro 85 Heavy"/>
                <a:ea typeface="Calibri" panose="020F0502020204030204" pitchFamily="34" charset="0"/>
              </a:rPr>
              <a:t>fillon</a:t>
            </a:r>
            <a:r>
              <a:rPr lang="en-US" sz="730" b="1" i="1" dirty="0">
                <a:solidFill>
                  <a:srgbClr val="474848"/>
                </a:solidFill>
                <a:effectLst/>
                <a:latin typeface="Helvetica Neue LT Pro 85 Heavy"/>
                <a:ea typeface="Calibri" panose="020F0502020204030204" pitchFamily="34" charset="0"/>
              </a:rPr>
              <a:t> me </a:t>
            </a:r>
            <a:r>
              <a:rPr lang="en-US" sz="730" b="1" i="1" dirty="0" err="1">
                <a:solidFill>
                  <a:srgbClr val="474848"/>
                </a:solidFill>
                <a:effectLst/>
                <a:latin typeface="Helvetica Neue LT Pro 85 Heavy"/>
                <a:ea typeface="Calibri" panose="020F0502020204030204" pitchFamily="34" charset="0"/>
              </a:rPr>
              <a:t>datë</a:t>
            </a:r>
            <a:r>
              <a:rPr lang="en-US" sz="730" b="1" i="1" dirty="0">
                <a:solidFill>
                  <a:srgbClr val="474848"/>
                </a:solidFill>
                <a:effectLst/>
                <a:latin typeface="Helvetica Neue LT Pro 85 Heavy"/>
                <a:ea typeface="Calibri" panose="020F0502020204030204" pitchFamily="34" charset="0"/>
              </a:rPr>
              <a:t> </a:t>
            </a:r>
            <a:r>
              <a:rPr lang="sq-AL" sz="730" b="1" i="1" dirty="0">
                <a:solidFill>
                  <a:srgbClr val="474848"/>
                </a:solidFill>
                <a:latin typeface="Helvetica Neue LT Pro 85 Heavy"/>
                <a:ea typeface="Calibri" panose="020F0502020204030204" pitchFamily="34" charset="0"/>
              </a:rPr>
              <a:t>02</a:t>
            </a:r>
            <a:r>
              <a:rPr lang="en-US" sz="730" b="1" i="1" dirty="0">
                <a:solidFill>
                  <a:srgbClr val="474848"/>
                </a:solidFill>
                <a:effectLst/>
                <a:latin typeface="Helvetica Neue LT Pro 85 Heavy"/>
                <a:ea typeface="Calibri" panose="020F0502020204030204" pitchFamily="34" charset="0"/>
              </a:rPr>
              <a:t>.0</a:t>
            </a:r>
            <a:r>
              <a:rPr lang="sq-AL" sz="730" b="1" i="1" dirty="0">
                <a:solidFill>
                  <a:srgbClr val="474848"/>
                </a:solidFill>
                <a:effectLst/>
                <a:latin typeface="Helvetica Neue LT Pro 85 Heavy"/>
                <a:ea typeface="Calibri" panose="020F0502020204030204" pitchFamily="34" charset="0"/>
              </a:rPr>
              <a:t>2</a:t>
            </a:r>
            <a:r>
              <a:rPr lang="en-US" sz="730" b="1" i="1" dirty="0">
                <a:solidFill>
                  <a:srgbClr val="474848"/>
                </a:solidFill>
                <a:effectLst/>
                <a:latin typeface="Helvetica Neue LT Pro 85 Heavy"/>
                <a:ea typeface="Calibri" panose="020F0502020204030204" pitchFamily="34" charset="0"/>
              </a:rPr>
              <a:t>.2024-</a:t>
            </a:r>
            <a:r>
              <a:rPr lang="sq-AL" sz="730" b="1" i="1" dirty="0">
                <a:solidFill>
                  <a:srgbClr val="474848"/>
                </a:solidFill>
                <a:effectLst/>
                <a:latin typeface="Helvetica Neue LT Pro 85 Heavy"/>
                <a:ea typeface="Calibri" panose="020F0502020204030204" pitchFamily="34" charset="0"/>
              </a:rPr>
              <a:t>17</a:t>
            </a:r>
            <a:r>
              <a:rPr lang="en-US" sz="730" b="1" i="1" dirty="0">
                <a:solidFill>
                  <a:srgbClr val="474848"/>
                </a:solidFill>
                <a:effectLst/>
                <a:latin typeface="Helvetica Neue LT Pro 85 Heavy"/>
                <a:ea typeface="Calibri" panose="020F0502020204030204" pitchFamily="34" charset="0"/>
              </a:rPr>
              <a:t>.07.2024</a:t>
            </a:r>
            <a:endParaRPr lang="en-US" sz="730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346" name="TextBox 345">
            <a:extLst>
              <a:ext uri="{FF2B5EF4-FFF2-40B4-BE49-F238E27FC236}">
                <a16:creationId xmlns:a16="http://schemas.microsoft.com/office/drawing/2014/main" id="{CAB7B8B6-2E3C-E104-E57A-C55F651E58DC}"/>
              </a:ext>
            </a:extLst>
          </p:cNvPr>
          <p:cNvSpPr txBox="1"/>
          <p:nvPr/>
        </p:nvSpPr>
        <p:spPr>
          <a:xfrm>
            <a:off x="4187927" y="4004901"/>
            <a:ext cx="424721" cy="204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6" b="1" dirty="0">
                <a:solidFill>
                  <a:srgbClr val="474848"/>
                </a:solidFill>
                <a:latin typeface="Helvetica Neue LT Pro 85 Heavy"/>
              </a:rPr>
              <a:t>L</a:t>
            </a:r>
          </a:p>
        </p:txBody>
      </p:sp>
      <p:sp>
        <p:nvSpPr>
          <p:cNvPr id="347" name="TextBox 346">
            <a:extLst>
              <a:ext uri="{FF2B5EF4-FFF2-40B4-BE49-F238E27FC236}">
                <a16:creationId xmlns:a16="http://schemas.microsoft.com/office/drawing/2014/main" id="{E43AA397-E5BF-90F1-53CF-39DBA195CB95}"/>
              </a:ext>
            </a:extLst>
          </p:cNvPr>
          <p:cNvSpPr txBox="1"/>
          <p:nvPr/>
        </p:nvSpPr>
        <p:spPr>
          <a:xfrm>
            <a:off x="4205676" y="2975372"/>
            <a:ext cx="459004" cy="204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6" b="1" dirty="0">
                <a:solidFill>
                  <a:srgbClr val="474848"/>
                </a:solidFill>
                <a:latin typeface="Helvetica Neue LT Pro 85 Heavy"/>
              </a:rPr>
              <a:t>L/U/P</a:t>
            </a:r>
            <a:endParaRPr lang="pl-PL" sz="726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348" name="TextBox 347">
            <a:extLst>
              <a:ext uri="{FF2B5EF4-FFF2-40B4-BE49-F238E27FC236}">
                <a16:creationId xmlns:a16="http://schemas.microsoft.com/office/drawing/2014/main" id="{EBEA766B-737D-2894-EEC0-72DE2557F794}"/>
              </a:ext>
            </a:extLst>
          </p:cNvPr>
          <p:cNvSpPr txBox="1"/>
          <p:nvPr/>
        </p:nvSpPr>
        <p:spPr>
          <a:xfrm>
            <a:off x="4220201" y="1986949"/>
            <a:ext cx="457040" cy="204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6" b="1" dirty="0">
                <a:solidFill>
                  <a:srgbClr val="474848"/>
                </a:solidFill>
                <a:latin typeface="Helvetica Neue LT Pro 85 Heavy"/>
              </a:rPr>
              <a:t>L/U</a:t>
            </a:r>
            <a:endParaRPr lang="pl-PL" sz="726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360" name="TextBox 359">
            <a:extLst>
              <a:ext uri="{FF2B5EF4-FFF2-40B4-BE49-F238E27FC236}">
                <a16:creationId xmlns:a16="http://schemas.microsoft.com/office/drawing/2014/main" id="{D3BE1777-7B1A-1FFB-9CD5-AAB2DB3ECD05}"/>
              </a:ext>
            </a:extLst>
          </p:cNvPr>
          <p:cNvSpPr txBox="1"/>
          <p:nvPr/>
        </p:nvSpPr>
        <p:spPr>
          <a:xfrm>
            <a:off x="4786576" y="2975372"/>
            <a:ext cx="1436592" cy="4689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730" b="1" dirty="0">
                <a:solidFill>
                  <a:srgbClr val="474848"/>
                </a:solidFill>
                <a:effectLst/>
                <a:latin typeface="Helvetica Neue LT Pro 85 Heavy"/>
                <a:ea typeface="Calibri" panose="020F0502020204030204" pitchFamily="34" charset="0"/>
                <a:cs typeface="Calibri" panose="020F0502020204030204" pitchFamily="34" charset="0"/>
              </a:rPr>
              <a:t>L:203</a:t>
            </a:r>
            <a:endParaRPr lang="sq-AL" sz="730" b="1" dirty="0">
              <a:solidFill>
                <a:srgbClr val="474848"/>
              </a:solidFill>
              <a:effectLst/>
              <a:latin typeface="Helvetica Neue LT Pro 85 Heavy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sq-AL" sz="730" b="1" dirty="0">
                <a:solidFill>
                  <a:srgbClr val="474848"/>
                </a:solidFill>
                <a:latin typeface="Helvetica Neue LT Pro 85 Heavy"/>
                <a:ea typeface="Calibri" panose="020F0502020204030204" pitchFamily="34" charset="0"/>
                <a:cs typeface="Calibri" panose="020F0502020204030204" pitchFamily="34" charset="0"/>
              </a:rPr>
              <a:t>U:Salla 1</a:t>
            </a:r>
            <a:endParaRPr lang="sq-AL" sz="730" b="1" dirty="0">
              <a:solidFill>
                <a:srgbClr val="474848"/>
              </a:solidFill>
              <a:latin typeface="Helvetica Neue LT Pro 85 Heavy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sq-AL" sz="730" b="1" dirty="0">
                <a:solidFill>
                  <a:srgbClr val="474848"/>
                </a:solidFill>
                <a:effectLst/>
                <a:latin typeface="Helvetica Neue LT Pro 85 Heavy"/>
                <a:ea typeface="Calibri" panose="020F0502020204030204" pitchFamily="34" charset="0"/>
                <a:cs typeface="Times New Roman" panose="02020603050405020304" pitchFamily="18" charset="0"/>
              </a:rPr>
              <a:t>Bau</a:t>
            </a:r>
            <a:endParaRPr lang="en-US" sz="730" b="1" dirty="0">
              <a:solidFill>
                <a:srgbClr val="474848"/>
              </a:solidFill>
              <a:effectLst/>
              <a:latin typeface="Helvetica Neue LT Pro 85 Heavy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61" name="TextBox 360">
            <a:extLst>
              <a:ext uri="{FF2B5EF4-FFF2-40B4-BE49-F238E27FC236}">
                <a16:creationId xmlns:a16="http://schemas.microsoft.com/office/drawing/2014/main" id="{EA34CE6D-D9E0-1C07-1086-F86C7EC57CF7}"/>
              </a:ext>
            </a:extLst>
          </p:cNvPr>
          <p:cNvSpPr txBox="1"/>
          <p:nvPr/>
        </p:nvSpPr>
        <p:spPr>
          <a:xfrm>
            <a:off x="4769936" y="1986949"/>
            <a:ext cx="1436592" cy="5754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730" b="1" dirty="0">
                <a:solidFill>
                  <a:srgbClr val="474848"/>
                </a:solidFill>
                <a:effectLst/>
                <a:latin typeface="Helvetica Neue LT Pro 85 Heavy"/>
                <a:ea typeface="Calibri" panose="020F0502020204030204" pitchFamily="34" charset="0"/>
                <a:cs typeface="Calibri" panose="020F0502020204030204" pitchFamily="34" charset="0"/>
              </a:rPr>
              <a:t>L: 203</a:t>
            </a:r>
            <a:endParaRPr lang="sq-AL" sz="730" b="1" dirty="0">
              <a:solidFill>
                <a:srgbClr val="474848"/>
              </a:solidFill>
              <a:effectLst/>
              <a:latin typeface="Helvetica Neue LT Pro 85 Heavy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sq-AL" sz="730" b="1" dirty="0">
                <a:solidFill>
                  <a:srgbClr val="474848"/>
                </a:solidFill>
                <a:latin typeface="Helvetica Neue LT Pro 85 Heavy"/>
                <a:ea typeface="Calibri" panose="020F0502020204030204" pitchFamily="34" charset="0"/>
                <a:cs typeface="Calibri" panose="020F0502020204030204" pitchFamily="34" charset="0"/>
              </a:rPr>
              <a:t>U:401</a:t>
            </a:r>
            <a:endParaRPr lang="en-US" sz="730" b="1" dirty="0">
              <a:solidFill>
                <a:srgbClr val="474848"/>
              </a:solidFill>
              <a:effectLst/>
              <a:latin typeface="Helvetica Neue LT Pro 85 Heavy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sq-AL" sz="730" b="1" dirty="0">
                <a:solidFill>
                  <a:srgbClr val="474848"/>
                </a:solidFill>
                <a:latin typeface="Helvetica Neue LT Pro 85 Heavy"/>
                <a:ea typeface="Calibri" panose="020F0502020204030204" pitchFamily="34" charset="0"/>
              </a:rPr>
              <a:t>(akademi</a:t>
            </a:r>
          </a:p>
          <a:p>
            <a:r>
              <a:rPr lang="sq-AL" sz="730" b="1" dirty="0">
                <a:solidFill>
                  <a:srgbClr val="474848"/>
                </a:solidFill>
                <a:latin typeface="Helvetica Neue LT Pro 85 Heavy"/>
                <a:ea typeface="Calibri" panose="020F0502020204030204" pitchFamily="34" charset="0"/>
              </a:rPr>
              <a:t> </a:t>
            </a:r>
            <a:r>
              <a:rPr lang="sq-AL" sz="730" b="1" dirty="0">
                <a:solidFill>
                  <a:srgbClr val="474848"/>
                </a:solidFill>
                <a:latin typeface="Helvetica Neue LT Pro 85 Heavy"/>
              </a:rPr>
              <a:t>Kabinet)</a:t>
            </a:r>
            <a:endParaRPr lang="en-US" sz="730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363" name="TextBox 362">
            <a:extLst>
              <a:ext uri="{FF2B5EF4-FFF2-40B4-BE49-F238E27FC236}">
                <a16:creationId xmlns:a16="http://schemas.microsoft.com/office/drawing/2014/main" id="{A8BCC820-80FD-3670-0782-97574264CB85}"/>
              </a:ext>
            </a:extLst>
          </p:cNvPr>
          <p:cNvSpPr txBox="1"/>
          <p:nvPr/>
        </p:nvSpPr>
        <p:spPr>
          <a:xfrm>
            <a:off x="2859370" y="2128207"/>
            <a:ext cx="1227397" cy="2046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30" b="1" dirty="0">
                <a:solidFill>
                  <a:srgbClr val="474848"/>
                </a:solidFill>
                <a:effectLst/>
                <a:latin typeface="Helvetica Neue LT Pro 85 Heavy"/>
                <a:ea typeface="Calibri" panose="020F0502020204030204" pitchFamily="34" charset="0"/>
              </a:rPr>
              <a:t>Bernard </a:t>
            </a:r>
            <a:r>
              <a:rPr lang="en-US" sz="730" b="1" dirty="0" err="1">
                <a:solidFill>
                  <a:srgbClr val="474848"/>
                </a:solidFill>
                <a:effectLst/>
                <a:latin typeface="Helvetica Neue LT Pro 85 Heavy"/>
                <a:ea typeface="Calibri" panose="020F0502020204030204" pitchFamily="34" charset="0"/>
              </a:rPr>
              <a:t>Tahirbegolli</a:t>
            </a:r>
            <a:endParaRPr lang="en-US" sz="730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364" name="TextBox 363">
            <a:extLst>
              <a:ext uri="{FF2B5EF4-FFF2-40B4-BE49-F238E27FC236}">
                <a16:creationId xmlns:a16="http://schemas.microsoft.com/office/drawing/2014/main" id="{2F987AF9-A637-FD81-749A-675DFA1E9C34}"/>
              </a:ext>
            </a:extLst>
          </p:cNvPr>
          <p:cNvSpPr txBox="1"/>
          <p:nvPr/>
        </p:nvSpPr>
        <p:spPr>
          <a:xfrm>
            <a:off x="1444397" y="4004901"/>
            <a:ext cx="1307684" cy="2046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30" b="1" dirty="0" err="1">
                <a:solidFill>
                  <a:srgbClr val="474848"/>
                </a:solidFill>
                <a:effectLst/>
                <a:latin typeface="Helvetica Neue LT Pro 85 Heavy"/>
                <a:ea typeface="Calibri" panose="020F0502020204030204" pitchFamily="34" charset="0"/>
              </a:rPr>
              <a:t>Siguria</a:t>
            </a:r>
            <a:r>
              <a:rPr lang="en-US" sz="730" b="1" dirty="0">
                <a:solidFill>
                  <a:srgbClr val="474848"/>
                </a:solidFill>
                <a:effectLst/>
                <a:latin typeface="Helvetica Neue LT Pro 85 Heavy"/>
                <a:ea typeface="Calibri" panose="020F0502020204030204" pitchFamily="34" charset="0"/>
              </a:rPr>
              <a:t> e </a:t>
            </a:r>
            <a:r>
              <a:rPr lang="en-US" sz="730" b="1" dirty="0" err="1">
                <a:solidFill>
                  <a:srgbClr val="474848"/>
                </a:solidFill>
                <a:effectLst/>
                <a:latin typeface="Helvetica Neue LT Pro 85 Heavy"/>
                <a:ea typeface="Calibri" panose="020F0502020204030204" pitchFamily="34" charset="0"/>
              </a:rPr>
              <a:t>Pacientit</a:t>
            </a:r>
            <a:endParaRPr lang="en-US" sz="730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377" name="TextBox 376">
            <a:extLst>
              <a:ext uri="{FF2B5EF4-FFF2-40B4-BE49-F238E27FC236}">
                <a16:creationId xmlns:a16="http://schemas.microsoft.com/office/drawing/2014/main" id="{358705A1-075E-6899-1A12-0D4EE5911401}"/>
              </a:ext>
            </a:extLst>
          </p:cNvPr>
          <p:cNvSpPr txBox="1"/>
          <p:nvPr/>
        </p:nvSpPr>
        <p:spPr>
          <a:xfrm>
            <a:off x="3369505" y="2294494"/>
            <a:ext cx="965220" cy="204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6" b="1" dirty="0" err="1">
                <a:solidFill>
                  <a:srgbClr val="474848"/>
                </a:solidFill>
                <a:latin typeface="Helvetica Neue LT Pro 85 Heavy"/>
              </a:rPr>
              <a:t>Kaltrina</a:t>
            </a:r>
            <a:r>
              <a:rPr lang="en-US" sz="726" b="1" dirty="0">
                <a:solidFill>
                  <a:srgbClr val="474848"/>
                </a:solidFill>
                <a:latin typeface="Helvetica Neue LT Pro 85 Heavy"/>
              </a:rPr>
              <a:t> Azizi</a:t>
            </a:r>
          </a:p>
        </p:txBody>
      </p:sp>
      <p:sp>
        <p:nvSpPr>
          <p:cNvPr id="385" name="TextBox 384">
            <a:extLst>
              <a:ext uri="{FF2B5EF4-FFF2-40B4-BE49-F238E27FC236}">
                <a16:creationId xmlns:a16="http://schemas.microsoft.com/office/drawing/2014/main" id="{7721CF8F-1D8E-D9A8-334D-D7A52EF93712}"/>
              </a:ext>
            </a:extLst>
          </p:cNvPr>
          <p:cNvSpPr txBox="1"/>
          <p:nvPr/>
        </p:nvSpPr>
        <p:spPr>
          <a:xfrm>
            <a:off x="2847568" y="1986949"/>
            <a:ext cx="751905" cy="204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6" dirty="0">
                <a:solidFill>
                  <a:srgbClr val="35A9DE"/>
                </a:solidFill>
                <a:latin typeface="Helvetica Neue LT Pro 85 Heavy"/>
              </a:rPr>
              <a:t>Prof. Ass. Dr.</a:t>
            </a:r>
          </a:p>
        </p:txBody>
      </p:sp>
      <p:sp>
        <p:nvSpPr>
          <p:cNvPr id="386" name="TextBox 385">
            <a:extLst>
              <a:ext uri="{FF2B5EF4-FFF2-40B4-BE49-F238E27FC236}">
                <a16:creationId xmlns:a16="http://schemas.microsoft.com/office/drawing/2014/main" id="{DA65F044-5545-5E65-FF37-1C5FDBFF01DF}"/>
              </a:ext>
            </a:extLst>
          </p:cNvPr>
          <p:cNvSpPr txBox="1"/>
          <p:nvPr/>
        </p:nvSpPr>
        <p:spPr>
          <a:xfrm>
            <a:off x="2859383" y="2302121"/>
            <a:ext cx="733939" cy="204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6" dirty="0">
                <a:solidFill>
                  <a:srgbClr val="35A9DE"/>
                </a:solidFill>
                <a:latin typeface="Helvetica Neue LT Pro 85 Heavy"/>
              </a:rPr>
              <a:t>PhD. Cand.</a:t>
            </a:r>
          </a:p>
        </p:txBody>
      </p:sp>
      <p:sp>
        <p:nvSpPr>
          <p:cNvPr id="401" name="TextBox 400">
            <a:extLst>
              <a:ext uri="{FF2B5EF4-FFF2-40B4-BE49-F238E27FC236}">
                <a16:creationId xmlns:a16="http://schemas.microsoft.com/office/drawing/2014/main" id="{156F3B29-600E-2342-3772-FC8A650C4305}"/>
              </a:ext>
            </a:extLst>
          </p:cNvPr>
          <p:cNvSpPr txBox="1"/>
          <p:nvPr/>
        </p:nvSpPr>
        <p:spPr>
          <a:xfrm>
            <a:off x="5411082" y="2975372"/>
            <a:ext cx="995964" cy="6540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30" b="1" dirty="0" err="1">
                <a:solidFill>
                  <a:srgbClr val="474848"/>
                </a:solidFill>
                <a:effectLst/>
                <a:latin typeface="Helvetica Neue LT Pro 85 Heavy"/>
                <a:ea typeface="Calibri" panose="020F0502020204030204" pitchFamily="34" charset="0"/>
              </a:rPr>
              <a:t>Praktika</a:t>
            </a:r>
            <a:r>
              <a:rPr lang="en-US" sz="730" b="1" dirty="0">
                <a:solidFill>
                  <a:srgbClr val="474848"/>
                </a:solidFill>
                <a:effectLst/>
                <a:latin typeface="Helvetica Neue LT Pro 85 Heavy"/>
                <a:ea typeface="Calibri" panose="020F0502020204030204" pitchFamily="34" charset="0"/>
              </a:rPr>
              <a:t> </a:t>
            </a:r>
            <a:r>
              <a:rPr lang="en-US" sz="730" b="1" dirty="0" err="1">
                <a:solidFill>
                  <a:srgbClr val="474848"/>
                </a:solidFill>
                <a:effectLst/>
                <a:latin typeface="Helvetica Neue LT Pro 85 Heavy"/>
                <a:ea typeface="Calibri" panose="020F0502020204030204" pitchFamily="34" charset="0"/>
              </a:rPr>
              <a:t>klinike-Kirurgji</a:t>
            </a:r>
            <a:r>
              <a:rPr lang="sq-AL" sz="730" b="1" dirty="0">
                <a:solidFill>
                  <a:srgbClr val="474848"/>
                </a:solidFill>
                <a:effectLst/>
                <a:latin typeface="Helvetica Neue LT Pro 85 Heavy"/>
                <a:ea typeface="Calibri" panose="020F0502020204030204" pitchFamily="34" charset="0"/>
              </a:rPr>
              <a:t> dhe Psikiatri</a:t>
            </a:r>
            <a:r>
              <a:rPr lang="en-US" sz="730" b="1" dirty="0">
                <a:solidFill>
                  <a:srgbClr val="474848"/>
                </a:solidFill>
                <a:effectLst/>
                <a:latin typeface="Helvetica Neue LT Pro 85 Heavy"/>
                <a:ea typeface="Calibri" panose="020F0502020204030204" pitchFamily="34" charset="0"/>
              </a:rPr>
              <a:t>- </a:t>
            </a:r>
            <a:r>
              <a:rPr lang="en-US" sz="730" b="1" dirty="0" err="1">
                <a:solidFill>
                  <a:srgbClr val="474848"/>
                </a:solidFill>
                <a:effectLst/>
                <a:latin typeface="Helvetica Neue LT Pro 85 Heavy"/>
                <a:ea typeface="Calibri" panose="020F0502020204030204" pitchFamily="34" charset="0"/>
              </a:rPr>
              <a:t>Spitalet</a:t>
            </a:r>
            <a:r>
              <a:rPr lang="en-US" sz="730" b="1" dirty="0">
                <a:solidFill>
                  <a:srgbClr val="474848"/>
                </a:solidFill>
                <a:effectLst/>
                <a:latin typeface="Helvetica Neue LT Pro 85 Heavy"/>
                <a:ea typeface="Calibri" panose="020F0502020204030204" pitchFamily="34" charset="0"/>
              </a:rPr>
              <a:t> </a:t>
            </a:r>
            <a:r>
              <a:rPr lang="en-US" sz="730" b="1" dirty="0" err="1">
                <a:solidFill>
                  <a:srgbClr val="474848"/>
                </a:solidFill>
                <a:effectLst/>
                <a:latin typeface="Helvetica Neue LT Pro 85 Heavy"/>
                <a:ea typeface="Calibri" panose="020F0502020204030204" pitchFamily="34" charset="0"/>
              </a:rPr>
              <a:t>Rajonale</a:t>
            </a:r>
            <a:r>
              <a:rPr lang="en-US" sz="730" b="1" dirty="0">
                <a:solidFill>
                  <a:srgbClr val="474848"/>
                </a:solidFill>
                <a:effectLst/>
                <a:latin typeface="Helvetica Neue LT Pro 85 Heavy"/>
                <a:ea typeface="Calibri" panose="020F0502020204030204" pitchFamily="34" charset="0"/>
              </a:rPr>
              <a:t> </a:t>
            </a:r>
            <a:r>
              <a:rPr lang="sq-AL" sz="730" b="1" dirty="0">
                <a:solidFill>
                  <a:srgbClr val="474848"/>
                </a:solidFill>
                <a:effectLst/>
                <a:latin typeface="Helvetica Neue LT Pro 85 Heavy"/>
                <a:ea typeface="Calibri" panose="020F0502020204030204" pitchFamily="34" charset="0"/>
              </a:rPr>
              <a:t>,</a:t>
            </a:r>
            <a:r>
              <a:rPr lang="en-US" sz="730" b="1" dirty="0">
                <a:solidFill>
                  <a:srgbClr val="474848"/>
                </a:solidFill>
                <a:effectLst/>
                <a:latin typeface="Helvetica Neue LT Pro 85 Heavy"/>
                <a:ea typeface="Calibri" panose="020F0502020204030204" pitchFamily="34" charset="0"/>
              </a:rPr>
              <a:t>QKUK-15:00-20:00</a:t>
            </a:r>
            <a:endParaRPr lang="pl-PL" sz="730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406" name="TextBox 405">
            <a:extLst>
              <a:ext uri="{FF2B5EF4-FFF2-40B4-BE49-F238E27FC236}">
                <a16:creationId xmlns:a16="http://schemas.microsoft.com/office/drawing/2014/main" id="{0CA77C00-1574-2A6B-39DB-CF8EAEAA57FE}"/>
              </a:ext>
            </a:extLst>
          </p:cNvPr>
          <p:cNvSpPr txBox="1"/>
          <p:nvPr/>
        </p:nvSpPr>
        <p:spPr>
          <a:xfrm>
            <a:off x="6417048" y="2975372"/>
            <a:ext cx="855258" cy="8787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730" b="1" dirty="0" err="1">
                <a:solidFill>
                  <a:srgbClr val="474848"/>
                </a:solidFill>
                <a:effectLst/>
                <a:latin typeface="Helvetica Neue LT Pro 85 Heavy"/>
                <a:ea typeface="Calibri" panose="020F0502020204030204" pitchFamily="34" charset="0"/>
              </a:rPr>
              <a:t>Praktika</a:t>
            </a:r>
            <a:r>
              <a:rPr lang="en-US" sz="730" b="1" dirty="0">
                <a:solidFill>
                  <a:srgbClr val="474848"/>
                </a:solidFill>
                <a:effectLst/>
                <a:latin typeface="Helvetica Neue LT Pro 85 Heavy"/>
                <a:ea typeface="Calibri" panose="020F0502020204030204" pitchFamily="34" charset="0"/>
              </a:rPr>
              <a:t> </a:t>
            </a:r>
            <a:r>
              <a:rPr lang="en-US" sz="730" b="1" dirty="0" err="1">
                <a:solidFill>
                  <a:srgbClr val="474848"/>
                </a:solidFill>
                <a:effectLst/>
                <a:latin typeface="Helvetica Neue LT Pro 85 Heavy"/>
                <a:ea typeface="Calibri" panose="020F0502020204030204" pitchFamily="34" charset="0"/>
              </a:rPr>
              <a:t>klinike-Kirurgji</a:t>
            </a:r>
            <a:r>
              <a:rPr lang="en-US" sz="730" b="1" dirty="0">
                <a:solidFill>
                  <a:srgbClr val="474848"/>
                </a:solidFill>
                <a:effectLst/>
                <a:latin typeface="Helvetica Neue LT Pro 85 Heavy"/>
                <a:ea typeface="Calibri" panose="020F0502020204030204" pitchFamily="34" charset="0"/>
              </a:rPr>
              <a:t> </a:t>
            </a:r>
            <a:r>
              <a:rPr lang="sq-AL" sz="730" b="1" dirty="0">
                <a:solidFill>
                  <a:srgbClr val="474848"/>
                </a:solidFill>
                <a:effectLst/>
                <a:latin typeface="Helvetica Neue LT Pro 85 Heavy"/>
                <a:ea typeface="Calibri" panose="020F0502020204030204" pitchFamily="34" charset="0"/>
              </a:rPr>
              <a:t>dhe Psikiatri</a:t>
            </a:r>
            <a:r>
              <a:rPr lang="en-US" sz="730" b="1" dirty="0">
                <a:solidFill>
                  <a:srgbClr val="474848"/>
                </a:solidFill>
                <a:effectLst/>
                <a:latin typeface="Helvetica Neue LT Pro 85 Heavy"/>
                <a:ea typeface="Calibri" panose="020F0502020204030204" pitchFamily="34" charset="0"/>
              </a:rPr>
              <a:t>- </a:t>
            </a:r>
            <a:r>
              <a:rPr lang="en-US" sz="730" b="1" dirty="0" err="1">
                <a:solidFill>
                  <a:srgbClr val="474848"/>
                </a:solidFill>
                <a:effectLst/>
                <a:latin typeface="Helvetica Neue LT Pro 85 Heavy"/>
                <a:ea typeface="Calibri" panose="020F0502020204030204" pitchFamily="34" charset="0"/>
              </a:rPr>
              <a:t>Spitalet</a:t>
            </a:r>
            <a:r>
              <a:rPr lang="en-US" sz="730" b="1" dirty="0">
                <a:solidFill>
                  <a:srgbClr val="474848"/>
                </a:solidFill>
                <a:effectLst/>
                <a:latin typeface="Helvetica Neue LT Pro 85 Heavy"/>
                <a:ea typeface="Calibri" panose="020F0502020204030204" pitchFamily="34" charset="0"/>
              </a:rPr>
              <a:t> </a:t>
            </a:r>
            <a:r>
              <a:rPr lang="en-US" sz="730" b="1" dirty="0" err="1">
                <a:solidFill>
                  <a:srgbClr val="474848"/>
                </a:solidFill>
                <a:effectLst/>
                <a:latin typeface="Helvetica Neue LT Pro 85 Heavy"/>
                <a:ea typeface="Calibri" panose="020F0502020204030204" pitchFamily="34" charset="0"/>
              </a:rPr>
              <a:t>Rajonale</a:t>
            </a:r>
            <a:r>
              <a:rPr lang="sq-AL" sz="730" b="1" dirty="0">
                <a:solidFill>
                  <a:srgbClr val="474848"/>
                </a:solidFill>
                <a:latin typeface="Helvetica Neue LT Pro 85 Heavy"/>
                <a:ea typeface="Calibri" panose="020F0502020204030204" pitchFamily="34" charset="0"/>
              </a:rPr>
              <a:t>, </a:t>
            </a:r>
            <a:r>
              <a:rPr lang="en-US" sz="730" b="1" dirty="0">
                <a:solidFill>
                  <a:srgbClr val="474848"/>
                </a:solidFill>
                <a:effectLst/>
                <a:latin typeface="Helvetica Neue LT Pro 85 Heavy"/>
                <a:ea typeface="Calibri" panose="020F0502020204030204" pitchFamily="34" charset="0"/>
              </a:rPr>
              <a:t>QKUK-15:00-20:00</a:t>
            </a:r>
            <a:endParaRPr lang="en-US" sz="730" b="1" dirty="0">
              <a:solidFill>
                <a:srgbClr val="474848"/>
              </a:solidFill>
              <a:effectLst/>
              <a:latin typeface="Helvetica Neue LT Pro 85 Heavy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26" name="TextBox 425">
            <a:extLst>
              <a:ext uri="{FF2B5EF4-FFF2-40B4-BE49-F238E27FC236}">
                <a16:creationId xmlns:a16="http://schemas.microsoft.com/office/drawing/2014/main" id="{5B474F32-CBAD-E066-365F-40799BFDC0BA}"/>
              </a:ext>
            </a:extLst>
          </p:cNvPr>
          <p:cNvSpPr txBox="1"/>
          <p:nvPr/>
        </p:nvSpPr>
        <p:spPr>
          <a:xfrm>
            <a:off x="11391820" y="1986949"/>
            <a:ext cx="192903" cy="231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907" b="1" dirty="0">
                <a:solidFill>
                  <a:schemeClr val="bg1"/>
                </a:solidFill>
                <a:latin typeface="Helvetica Neue LT Pro 85 Heavy"/>
              </a:rPr>
              <a:t>3</a:t>
            </a:r>
          </a:p>
        </p:txBody>
      </p:sp>
      <p:sp>
        <p:nvSpPr>
          <p:cNvPr id="427" name="TextBox 426">
            <a:extLst>
              <a:ext uri="{FF2B5EF4-FFF2-40B4-BE49-F238E27FC236}">
                <a16:creationId xmlns:a16="http://schemas.microsoft.com/office/drawing/2014/main" id="{20C6EADF-AFD2-CFDF-CDDA-187D9374B1EF}"/>
              </a:ext>
            </a:extLst>
          </p:cNvPr>
          <p:cNvSpPr txBox="1"/>
          <p:nvPr/>
        </p:nvSpPr>
        <p:spPr>
          <a:xfrm>
            <a:off x="11379380" y="2975372"/>
            <a:ext cx="236055" cy="231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907" b="1" dirty="0">
                <a:solidFill>
                  <a:schemeClr val="bg1"/>
                </a:solidFill>
                <a:latin typeface="Helvetica Neue LT Pro 85 Heavy"/>
              </a:rPr>
              <a:t>3</a:t>
            </a:r>
          </a:p>
        </p:txBody>
      </p:sp>
      <p:sp>
        <p:nvSpPr>
          <p:cNvPr id="429" name="TextBox 428">
            <a:extLst>
              <a:ext uri="{FF2B5EF4-FFF2-40B4-BE49-F238E27FC236}">
                <a16:creationId xmlns:a16="http://schemas.microsoft.com/office/drawing/2014/main" id="{734BEECE-B5CF-6678-6E1F-42F775EBCF2B}"/>
              </a:ext>
            </a:extLst>
          </p:cNvPr>
          <p:cNvSpPr txBox="1"/>
          <p:nvPr/>
        </p:nvSpPr>
        <p:spPr>
          <a:xfrm>
            <a:off x="11354500" y="4004901"/>
            <a:ext cx="279738" cy="231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907" b="1" dirty="0">
                <a:solidFill>
                  <a:schemeClr val="bg1"/>
                </a:solidFill>
                <a:latin typeface="Helvetica Neue LT Pro 85 Heavy"/>
              </a:rPr>
              <a:t>3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15016D5-6064-9119-3213-259D2981EB82}"/>
              </a:ext>
            </a:extLst>
          </p:cNvPr>
          <p:cNvSpPr txBox="1"/>
          <p:nvPr/>
        </p:nvSpPr>
        <p:spPr>
          <a:xfrm>
            <a:off x="8347791" y="1986949"/>
            <a:ext cx="890011" cy="2139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730" b="1" dirty="0">
                <a:solidFill>
                  <a:srgbClr val="474848"/>
                </a:solidFill>
                <a:effectLst/>
                <a:latin typeface="Helvetica Neue LT Pro 85 Heavy"/>
                <a:ea typeface="Calibri" panose="020F0502020204030204" pitchFamily="34" charset="0"/>
                <a:cs typeface="Calibri" panose="020F0502020204030204" pitchFamily="34" charset="0"/>
              </a:rPr>
              <a:t>L: 16:30-17:15 </a:t>
            </a:r>
            <a:endParaRPr lang="en-US" sz="730" b="1" dirty="0">
              <a:solidFill>
                <a:srgbClr val="474848"/>
              </a:solidFill>
              <a:effectLst/>
              <a:latin typeface="Helvetica Neue LT Pro 85 Heavy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585A55F-8840-6B83-EB6E-40593E1509D4}"/>
              </a:ext>
            </a:extLst>
          </p:cNvPr>
          <p:cNvSpPr txBox="1"/>
          <p:nvPr/>
        </p:nvSpPr>
        <p:spPr>
          <a:xfrm>
            <a:off x="9302171" y="2975372"/>
            <a:ext cx="944898" cy="72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730" b="1" dirty="0" err="1">
                <a:solidFill>
                  <a:srgbClr val="474848"/>
                </a:solidFill>
                <a:effectLst/>
                <a:latin typeface="Helvetica Neue LT Pro 85 Heavy"/>
                <a:ea typeface="Calibri" panose="020F0502020204030204" pitchFamily="34" charset="0"/>
                <a:cs typeface="Calibri" panose="020F0502020204030204" pitchFamily="34" charset="0"/>
              </a:rPr>
              <a:t>Praktika</a:t>
            </a:r>
            <a:r>
              <a:rPr lang="en-US" sz="730" b="1" dirty="0">
                <a:solidFill>
                  <a:srgbClr val="474848"/>
                </a:solidFill>
                <a:effectLst/>
                <a:latin typeface="Helvetica Neue LT Pro 85 Heavy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730" b="1" dirty="0" err="1">
                <a:solidFill>
                  <a:srgbClr val="474848"/>
                </a:solidFill>
                <a:effectLst/>
                <a:latin typeface="Helvetica Neue LT Pro 85 Heavy"/>
                <a:ea typeface="Calibri" panose="020F0502020204030204" pitchFamily="34" charset="0"/>
                <a:cs typeface="Calibri" panose="020F0502020204030204" pitchFamily="34" charset="0"/>
              </a:rPr>
              <a:t>klinike</a:t>
            </a:r>
            <a:endParaRPr lang="en-US" sz="730" b="1" dirty="0">
              <a:solidFill>
                <a:srgbClr val="474848"/>
              </a:solidFill>
              <a:effectLst/>
              <a:latin typeface="Helvetica Neue LT Pro 85 Heavy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730" b="1" dirty="0" err="1">
                <a:solidFill>
                  <a:srgbClr val="474848"/>
                </a:solidFill>
                <a:effectLst/>
                <a:latin typeface="Helvetica Neue LT Pro 85 Heavy"/>
                <a:ea typeface="Calibri" panose="020F0502020204030204" pitchFamily="34" charset="0"/>
                <a:cs typeface="Calibri" panose="020F0502020204030204" pitchFamily="34" charset="0"/>
              </a:rPr>
              <a:t>Kirurgji</a:t>
            </a:r>
            <a:r>
              <a:rPr lang="sq-AL" sz="730" b="1">
                <a:solidFill>
                  <a:srgbClr val="474848"/>
                </a:solidFill>
                <a:effectLst/>
                <a:latin typeface="Helvetica Neue LT Pro 85 Heavy"/>
                <a:ea typeface="Calibri" panose="020F0502020204030204" pitchFamily="34" charset="0"/>
                <a:cs typeface="Calibri" panose="020F0502020204030204" pitchFamily="34" charset="0"/>
              </a:rPr>
              <a:t> dhe Psikiatri</a:t>
            </a:r>
            <a:r>
              <a:rPr lang="en-US" sz="730" b="1">
                <a:solidFill>
                  <a:srgbClr val="474848"/>
                </a:solidFill>
                <a:effectLst/>
                <a:latin typeface="Helvetica Neue LT Pro 85 Heavy"/>
                <a:ea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en-US" sz="730" b="1" dirty="0" err="1">
                <a:solidFill>
                  <a:srgbClr val="474848"/>
                </a:solidFill>
                <a:effectLst/>
                <a:latin typeface="Helvetica Neue LT Pro 85 Heavy"/>
                <a:ea typeface="Calibri" panose="020F0502020204030204" pitchFamily="34" charset="0"/>
                <a:cs typeface="Calibri" panose="020F0502020204030204" pitchFamily="34" charset="0"/>
              </a:rPr>
              <a:t>Spitalet</a:t>
            </a:r>
            <a:r>
              <a:rPr lang="en-US" sz="730" b="1" dirty="0">
                <a:solidFill>
                  <a:srgbClr val="474848"/>
                </a:solidFill>
                <a:effectLst/>
                <a:latin typeface="Helvetica Neue LT Pro 85 Heavy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730" b="1" dirty="0" err="1">
                <a:solidFill>
                  <a:srgbClr val="474848"/>
                </a:solidFill>
                <a:effectLst/>
                <a:latin typeface="Helvetica Neue LT Pro 85 Heavy"/>
                <a:ea typeface="Calibri" panose="020F0502020204030204" pitchFamily="34" charset="0"/>
                <a:cs typeface="Calibri" panose="020F0502020204030204" pitchFamily="34" charset="0"/>
              </a:rPr>
              <a:t>Rajonale</a:t>
            </a:r>
            <a:r>
              <a:rPr lang="sq-AL" sz="730" b="1" dirty="0">
                <a:solidFill>
                  <a:srgbClr val="474848"/>
                </a:solidFill>
                <a:latin typeface="Helvetica Neue LT Pro 85 Heavy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730" b="1" dirty="0">
                <a:solidFill>
                  <a:srgbClr val="474848"/>
                </a:solidFill>
                <a:effectLst/>
                <a:latin typeface="Helvetica Neue LT Pro 85 Heavy"/>
                <a:ea typeface="Calibri" panose="020F0502020204030204" pitchFamily="34" charset="0"/>
                <a:cs typeface="Calibri" panose="020F0502020204030204" pitchFamily="34" charset="0"/>
              </a:rPr>
              <a:t>QKUK</a:t>
            </a:r>
            <a:endParaRPr lang="en-US" sz="730" b="1" dirty="0">
              <a:solidFill>
                <a:srgbClr val="474848"/>
              </a:solidFill>
              <a:effectLst/>
              <a:latin typeface="Helvetica Neue LT Pro 85 Heavy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730" b="1" dirty="0">
                <a:solidFill>
                  <a:srgbClr val="474848"/>
                </a:solidFill>
                <a:effectLst/>
                <a:latin typeface="Helvetica Neue LT Pro 85 Heavy"/>
                <a:ea typeface="Calibri" panose="020F0502020204030204" pitchFamily="34" charset="0"/>
              </a:rPr>
              <a:t>15:00-20:00</a:t>
            </a:r>
            <a:endParaRPr lang="pl-PL" sz="730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17C0FFE-BB98-1704-DDB3-B29EAB14380F}"/>
              </a:ext>
            </a:extLst>
          </p:cNvPr>
          <p:cNvSpPr txBox="1"/>
          <p:nvPr/>
        </p:nvSpPr>
        <p:spPr>
          <a:xfrm>
            <a:off x="4773446" y="4004901"/>
            <a:ext cx="1436592" cy="2046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730" b="1" dirty="0">
                <a:solidFill>
                  <a:srgbClr val="474848"/>
                </a:solidFill>
                <a:effectLst/>
                <a:latin typeface="Helvetica Neue LT Pro 85 Heavy"/>
                <a:ea typeface="Calibri" panose="020F0502020204030204" pitchFamily="34" charset="0"/>
              </a:rPr>
              <a:t>L:203</a:t>
            </a:r>
            <a:endParaRPr lang="en-US" sz="730" b="1" dirty="0">
              <a:solidFill>
                <a:srgbClr val="474848"/>
              </a:solidFill>
              <a:effectLst/>
              <a:latin typeface="Helvetica Neue LT Pro 85 Heavy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C4A6398-C3A6-910D-2714-3A5C17308501}"/>
              </a:ext>
            </a:extLst>
          </p:cNvPr>
          <p:cNvSpPr txBox="1"/>
          <p:nvPr/>
        </p:nvSpPr>
        <p:spPr>
          <a:xfrm>
            <a:off x="2853839" y="2466176"/>
            <a:ext cx="935874" cy="204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6" dirty="0">
                <a:solidFill>
                  <a:srgbClr val="35A9DE"/>
                </a:solidFill>
                <a:latin typeface="Helvetica Neue LT Pro 85 Heavy"/>
              </a:rPr>
              <a:t>MSc. Cand.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3C60835-DBC3-6207-C9AE-A0471F1741A4}"/>
              </a:ext>
            </a:extLst>
          </p:cNvPr>
          <p:cNvSpPr txBox="1"/>
          <p:nvPr/>
        </p:nvSpPr>
        <p:spPr>
          <a:xfrm>
            <a:off x="3369675" y="2466966"/>
            <a:ext cx="965220" cy="204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6" b="1" dirty="0" err="1">
                <a:solidFill>
                  <a:srgbClr val="474848"/>
                </a:solidFill>
                <a:latin typeface="Helvetica Neue LT Pro 85 Heavy"/>
              </a:rPr>
              <a:t>Lulzim</a:t>
            </a:r>
            <a:r>
              <a:rPr lang="en-US" sz="726" b="1" dirty="0">
                <a:solidFill>
                  <a:srgbClr val="474848"/>
                </a:solidFill>
                <a:latin typeface="Helvetica Neue LT Pro 85 Heavy"/>
              </a:rPr>
              <a:t> </a:t>
            </a:r>
            <a:r>
              <a:rPr lang="en-US" sz="726" b="1" dirty="0" err="1">
                <a:solidFill>
                  <a:srgbClr val="474848"/>
                </a:solidFill>
                <a:latin typeface="Helvetica Neue LT Pro 85 Heavy"/>
              </a:rPr>
              <a:t>Gashi</a:t>
            </a:r>
            <a:endParaRPr lang="en-US" sz="726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EFA7982-5263-0B32-5DE8-85A103C67FB9}"/>
              </a:ext>
            </a:extLst>
          </p:cNvPr>
          <p:cNvSpPr txBox="1"/>
          <p:nvPr/>
        </p:nvSpPr>
        <p:spPr>
          <a:xfrm>
            <a:off x="2859630" y="2975372"/>
            <a:ext cx="1028294" cy="204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6" dirty="0" err="1">
                <a:solidFill>
                  <a:srgbClr val="35A9DE"/>
                </a:solidFill>
                <a:latin typeface="Helvetica Neue LT Pro 85 Heavy"/>
              </a:rPr>
              <a:t>Ligjëruese</a:t>
            </a:r>
            <a:r>
              <a:rPr lang="en-US" sz="726" dirty="0">
                <a:solidFill>
                  <a:srgbClr val="35A9DE"/>
                </a:solidFill>
                <a:latin typeface="Helvetica Neue LT Pro 85 Heavy"/>
              </a:rPr>
              <a:t> – MSc.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56A7177-2C2B-A56C-2597-8BFA34F7B929}"/>
              </a:ext>
            </a:extLst>
          </p:cNvPr>
          <p:cNvSpPr txBox="1"/>
          <p:nvPr/>
        </p:nvSpPr>
        <p:spPr>
          <a:xfrm>
            <a:off x="2862542" y="3106933"/>
            <a:ext cx="1227397" cy="2046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30" b="1" dirty="0" err="1">
                <a:solidFill>
                  <a:srgbClr val="474848"/>
                </a:solidFill>
                <a:effectLst/>
                <a:latin typeface="Helvetica Neue LT Pro 85 Heavy"/>
                <a:ea typeface="Calibri" panose="020F0502020204030204" pitchFamily="34" charset="0"/>
              </a:rPr>
              <a:t>Aferdita</a:t>
            </a:r>
            <a:r>
              <a:rPr lang="en-US" sz="730" b="1" dirty="0">
                <a:solidFill>
                  <a:srgbClr val="474848"/>
                </a:solidFill>
                <a:effectLst/>
                <a:latin typeface="Helvetica Neue LT Pro 85 Heavy"/>
                <a:ea typeface="Calibri" panose="020F0502020204030204" pitchFamily="34" charset="0"/>
              </a:rPr>
              <a:t> Mustafa</a:t>
            </a:r>
            <a:endParaRPr lang="en-US" sz="730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90AB0D7-5ED2-CFF2-BC66-4914E899251D}"/>
              </a:ext>
            </a:extLst>
          </p:cNvPr>
          <p:cNvSpPr txBox="1"/>
          <p:nvPr/>
        </p:nvSpPr>
        <p:spPr>
          <a:xfrm>
            <a:off x="2862542" y="4131736"/>
            <a:ext cx="955496" cy="2046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30" b="1" dirty="0">
                <a:solidFill>
                  <a:srgbClr val="474848"/>
                </a:solidFill>
                <a:latin typeface="Helvetica Neue LT Pro 85 Heavy"/>
                <a:ea typeface="Calibri" panose="020F0502020204030204" pitchFamily="34" charset="0"/>
              </a:rPr>
              <a:t>Naime </a:t>
            </a:r>
            <a:r>
              <a:rPr lang="en-US" sz="730" b="1" dirty="0" err="1">
                <a:solidFill>
                  <a:srgbClr val="474848"/>
                </a:solidFill>
                <a:latin typeface="Helvetica Neue LT Pro 85 Heavy"/>
                <a:ea typeface="Calibri" panose="020F0502020204030204" pitchFamily="34" charset="0"/>
              </a:rPr>
              <a:t>Brajshori</a:t>
            </a:r>
            <a:endParaRPr lang="en-US" sz="730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3B5A7F6-E47D-E9E2-C2F2-089F9554E698}"/>
              </a:ext>
            </a:extLst>
          </p:cNvPr>
          <p:cNvSpPr txBox="1"/>
          <p:nvPr/>
        </p:nvSpPr>
        <p:spPr>
          <a:xfrm>
            <a:off x="2858876" y="4004901"/>
            <a:ext cx="760486" cy="204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6" dirty="0">
                <a:solidFill>
                  <a:srgbClr val="35A9DE"/>
                </a:solidFill>
                <a:latin typeface="Helvetica Neue LT Pro 85 Heavy"/>
              </a:rPr>
              <a:t>Prof. Ass. Dr.</a:t>
            </a: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37013A8C-8AA8-85AA-B223-EFD95F07295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3065" y="1344134"/>
            <a:ext cx="962199" cy="606554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4D6B7242-2084-09C9-8A24-53D13680195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2161" y="1957996"/>
            <a:ext cx="963103" cy="1010407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1E450646-B13E-2910-2241-0B45920FA4B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2161" y="2984727"/>
            <a:ext cx="963103" cy="96307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1BB97940-19DA-84FA-AFAE-35D5F698008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2161" y="3965136"/>
            <a:ext cx="963103" cy="977772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3D22C7C0-153F-F257-54FA-8ECCAED381AC}"/>
              </a:ext>
            </a:extLst>
          </p:cNvPr>
          <p:cNvSpPr txBox="1"/>
          <p:nvPr/>
        </p:nvSpPr>
        <p:spPr>
          <a:xfrm>
            <a:off x="10339069" y="1534447"/>
            <a:ext cx="910042" cy="231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7" b="1" dirty="0">
                <a:solidFill>
                  <a:schemeClr val="bg1"/>
                </a:solidFill>
                <a:latin typeface="Helvetica Neue LT Pro 85 Heavy"/>
              </a:rPr>
              <a:t>E SHTUNË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FBC84B76-4F0B-A9CD-2979-FF8E42BA3094}"/>
              </a:ext>
            </a:extLst>
          </p:cNvPr>
          <p:cNvSpPr txBox="1"/>
          <p:nvPr/>
        </p:nvSpPr>
        <p:spPr>
          <a:xfrm>
            <a:off x="10339069" y="1986949"/>
            <a:ext cx="965433" cy="979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730" b="1" dirty="0" err="1">
                <a:solidFill>
                  <a:srgbClr val="474848"/>
                </a:solidFill>
                <a:effectLst/>
                <a:latin typeface="Helvetica Neue LT Pro 85 Heavy"/>
                <a:ea typeface="Calibri" panose="020F0502020204030204" pitchFamily="34" charset="0"/>
                <a:cs typeface="Calibri" panose="020F0502020204030204" pitchFamily="34" charset="0"/>
              </a:rPr>
              <a:t>Ushtrimet</a:t>
            </a:r>
            <a:r>
              <a:rPr lang="en-US" sz="730" b="1" dirty="0">
                <a:solidFill>
                  <a:srgbClr val="474848"/>
                </a:solidFill>
                <a:effectLst/>
                <a:latin typeface="Helvetica Neue LT Pro 85 Heavy"/>
                <a:ea typeface="Calibri" panose="020F0502020204030204" pitchFamily="34" charset="0"/>
                <a:cs typeface="Calibri" panose="020F0502020204030204" pitchFamily="34" charset="0"/>
              </a:rPr>
              <a:t> Lab</a:t>
            </a:r>
            <a:endParaRPr lang="en-US" sz="730" b="1" dirty="0">
              <a:solidFill>
                <a:srgbClr val="474848"/>
              </a:solidFill>
              <a:effectLst/>
              <a:latin typeface="Helvetica Neue LT Pro 85 Heavy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sq-AL" sz="730" b="1" dirty="0">
                <a:solidFill>
                  <a:srgbClr val="474848"/>
                </a:solidFill>
                <a:effectLst/>
                <a:latin typeface="Helvetica Neue LT Pro 85 Heavy"/>
                <a:ea typeface="Calibri" panose="020F0502020204030204" pitchFamily="34" charset="0"/>
                <a:cs typeface="Calibri" panose="020F0502020204030204" pitchFamily="34" charset="0"/>
              </a:rPr>
              <a:t>Gr. </a:t>
            </a:r>
            <a:r>
              <a:rPr lang="sq-AL" sz="730" b="1" dirty="0">
                <a:solidFill>
                  <a:srgbClr val="474848"/>
                </a:solidFill>
                <a:latin typeface="Helvetica Neue LT Pro 85 Heavy"/>
                <a:ea typeface="Calibri" panose="020F0502020204030204" pitchFamily="34" charset="0"/>
                <a:cs typeface="Calibri" panose="020F0502020204030204" pitchFamily="34" charset="0"/>
              </a:rPr>
              <a:t>1: </a:t>
            </a:r>
            <a:r>
              <a:rPr lang="en-US" sz="730" b="1" dirty="0">
                <a:solidFill>
                  <a:srgbClr val="474848"/>
                </a:solidFill>
                <a:effectLst/>
                <a:latin typeface="Helvetica Neue LT Pro 85 Heavy"/>
                <a:ea typeface="Calibri" panose="020F0502020204030204" pitchFamily="34" charset="0"/>
                <a:cs typeface="Calibri" panose="020F0502020204030204" pitchFamily="34" charset="0"/>
              </a:rPr>
              <a:t>09:00-09:45</a:t>
            </a:r>
            <a:endParaRPr lang="en-US" sz="730" b="1" dirty="0">
              <a:solidFill>
                <a:srgbClr val="474848"/>
              </a:solidFill>
              <a:effectLst/>
              <a:latin typeface="Helvetica Neue LT Pro 85 Heavy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sq-AL" sz="730" b="1" dirty="0">
                <a:solidFill>
                  <a:srgbClr val="474848"/>
                </a:solidFill>
                <a:effectLst/>
                <a:latin typeface="Helvetica Neue LT Pro 85 Heavy"/>
                <a:ea typeface="Calibri" panose="020F0502020204030204" pitchFamily="34" charset="0"/>
                <a:cs typeface="Calibri" panose="020F0502020204030204" pitchFamily="34" charset="0"/>
              </a:rPr>
              <a:t>Gr.2. </a:t>
            </a:r>
            <a:r>
              <a:rPr lang="en-US" sz="730" b="1" dirty="0">
                <a:solidFill>
                  <a:srgbClr val="474848"/>
                </a:solidFill>
                <a:effectLst/>
                <a:latin typeface="Helvetica Neue LT Pro 85 Heavy"/>
                <a:ea typeface="Calibri" panose="020F0502020204030204" pitchFamily="34" charset="0"/>
                <a:cs typeface="Calibri" panose="020F0502020204030204" pitchFamily="34" charset="0"/>
              </a:rPr>
              <a:t>09:45-10:30</a:t>
            </a:r>
            <a:endParaRPr lang="en-US" sz="730" b="1" dirty="0">
              <a:solidFill>
                <a:srgbClr val="474848"/>
              </a:solidFill>
              <a:effectLst/>
              <a:latin typeface="Helvetica Neue LT Pro 85 Heavy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sq-AL" sz="730" b="1" dirty="0">
                <a:solidFill>
                  <a:srgbClr val="474848"/>
                </a:solidFill>
                <a:effectLst/>
                <a:latin typeface="Helvetica Neue LT Pro 85 Heavy"/>
                <a:ea typeface="Calibri" panose="020F0502020204030204" pitchFamily="34" charset="0"/>
                <a:cs typeface="Calibri" panose="020F0502020204030204" pitchFamily="34" charset="0"/>
              </a:rPr>
              <a:t>Gr.3: </a:t>
            </a:r>
            <a:r>
              <a:rPr lang="en-US" sz="730" b="1" dirty="0">
                <a:solidFill>
                  <a:srgbClr val="474848"/>
                </a:solidFill>
                <a:effectLst/>
                <a:latin typeface="Helvetica Neue LT Pro 85 Heavy"/>
                <a:ea typeface="Calibri" panose="020F0502020204030204" pitchFamily="34" charset="0"/>
                <a:cs typeface="Calibri" panose="020F0502020204030204" pitchFamily="34" charset="0"/>
              </a:rPr>
              <a:t>10:30-11:15</a:t>
            </a:r>
            <a:endParaRPr lang="en-US" sz="730" b="1" dirty="0">
              <a:solidFill>
                <a:srgbClr val="474848"/>
              </a:solidFill>
              <a:effectLst/>
              <a:latin typeface="Helvetica Neue LT Pro 85 Heavy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sq-AL" sz="730" b="1" dirty="0">
                <a:solidFill>
                  <a:srgbClr val="474848"/>
                </a:solidFill>
                <a:effectLst/>
                <a:latin typeface="Helvetica Neue LT Pro 85 Heavy"/>
                <a:ea typeface="Calibri" panose="020F0502020204030204" pitchFamily="34" charset="0"/>
                <a:cs typeface="Calibri" panose="020F0502020204030204" pitchFamily="34" charset="0"/>
              </a:rPr>
              <a:t>Gr.4: </a:t>
            </a:r>
            <a:r>
              <a:rPr lang="en-US" sz="730" b="1" dirty="0">
                <a:solidFill>
                  <a:srgbClr val="474848"/>
                </a:solidFill>
                <a:effectLst/>
                <a:latin typeface="Helvetica Neue LT Pro 85 Heavy"/>
                <a:ea typeface="Calibri" panose="020F0502020204030204" pitchFamily="34" charset="0"/>
                <a:cs typeface="Calibri" panose="020F0502020204030204" pitchFamily="34" charset="0"/>
              </a:rPr>
              <a:t>11:15-12:00</a:t>
            </a:r>
            <a:endParaRPr lang="en-US" sz="730" b="1" dirty="0">
              <a:solidFill>
                <a:srgbClr val="474848"/>
              </a:solidFill>
              <a:effectLst/>
              <a:latin typeface="Helvetica Neue LT Pro 85 Heavy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sq-AL" sz="730" b="1" dirty="0">
                <a:solidFill>
                  <a:srgbClr val="474848"/>
                </a:solidFill>
                <a:effectLst/>
                <a:latin typeface="Helvetica Neue LT Pro 85 Heavy"/>
                <a:ea typeface="Calibri" panose="020F0502020204030204" pitchFamily="34" charset="0"/>
                <a:cs typeface="Calibri" panose="020F0502020204030204" pitchFamily="34" charset="0"/>
              </a:rPr>
              <a:t>Gr.5: </a:t>
            </a:r>
            <a:r>
              <a:rPr lang="en-US" sz="730" b="1" dirty="0">
                <a:solidFill>
                  <a:srgbClr val="474848"/>
                </a:solidFill>
                <a:effectLst/>
                <a:latin typeface="Helvetica Neue LT Pro 85 Heavy"/>
                <a:ea typeface="Calibri" panose="020F0502020204030204" pitchFamily="34" charset="0"/>
                <a:cs typeface="Calibri" panose="020F0502020204030204" pitchFamily="34" charset="0"/>
              </a:rPr>
              <a:t>13:15-14:00</a:t>
            </a:r>
            <a:endParaRPr lang="en-US" sz="730" b="1" dirty="0">
              <a:solidFill>
                <a:srgbClr val="474848"/>
              </a:solidFill>
              <a:effectLst/>
              <a:latin typeface="Helvetica Neue LT Pro 85 Heavy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sq-AL" sz="730" b="1" dirty="0">
                <a:solidFill>
                  <a:srgbClr val="474848"/>
                </a:solidFill>
                <a:effectLst/>
                <a:latin typeface="Helvetica Neue LT Pro 85 Heavy"/>
                <a:ea typeface="Calibri" panose="020F0502020204030204" pitchFamily="34" charset="0"/>
              </a:rPr>
              <a:t>Gr.6: </a:t>
            </a:r>
            <a:r>
              <a:rPr lang="en-US" sz="730" b="1" dirty="0">
                <a:solidFill>
                  <a:srgbClr val="474848"/>
                </a:solidFill>
                <a:effectLst/>
                <a:latin typeface="Helvetica Neue LT Pro 85 Heavy"/>
                <a:ea typeface="Calibri" panose="020F0502020204030204" pitchFamily="34" charset="0"/>
              </a:rPr>
              <a:t>14:00-14:45</a:t>
            </a:r>
            <a:endParaRPr lang="pl-PL" sz="730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27F1E36-43FE-3B36-2907-2F901EB73461}"/>
              </a:ext>
            </a:extLst>
          </p:cNvPr>
          <p:cNvSpPr txBox="1"/>
          <p:nvPr/>
        </p:nvSpPr>
        <p:spPr>
          <a:xfrm>
            <a:off x="10333829" y="2975372"/>
            <a:ext cx="903878" cy="979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730" b="1" dirty="0" err="1">
                <a:solidFill>
                  <a:srgbClr val="474848"/>
                </a:solidFill>
                <a:effectLst/>
                <a:latin typeface="Helvetica Neue LT Pro 85 Heavy"/>
                <a:ea typeface="Calibri" panose="020F0502020204030204" pitchFamily="34" charset="0"/>
                <a:cs typeface="Calibri" panose="020F0502020204030204" pitchFamily="34" charset="0"/>
              </a:rPr>
              <a:t>Ushtrimet</a:t>
            </a:r>
            <a:r>
              <a:rPr lang="en-US" sz="730" b="1" dirty="0">
                <a:solidFill>
                  <a:srgbClr val="474848"/>
                </a:solidFill>
                <a:effectLst/>
                <a:latin typeface="Helvetica Neue LT Pro 85 Heavy"/>
                <a:ea typeface="Calibri" panose="020F0502020204030204" pitchFamily="34" charset="0"/>
                <a:cs typeface="Calibri" panose="020F0502020204030204" pitchFamily="34" charset="0"/>
              </a:rPr>
              <a:t>: Lab </a:t>
            </a:r>
            <a:endParaRPr lang="en-US" sz="730" b="1" dirty="0">
              <a:solidFill>
                <a:srgbClr val="474848"/>
              </a:solidFill>
              <a:effectLst/>
              <a:latin typeface="Helvetica Neue LT Pro 85 Heavy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sq-AL" sz="730" b="1" dirty="0">
                <a:solidFill>
                  <a:srgbClr val="474848"/>
                </a:solidFill>
                <a:effectLst/>
                <a:latin typeface="Helvetica Neue LT Pro 85 Heavy"/>
                <a:ea typeface="Calibri" panose="020F0502020204030204" pitchFamily="34" charset="0"/>
                <a:cs typeface="Calibri" panose="020F0502020204030204" pitchFamily="34" charset="0"/>
              </a:rPr>
              <a:t>Gr.2:</a:t>
            </a:r>
            <a:r>
              <a:rPr lang="en-US" sz="730" b="1" dirty="0">
                <a:solidFill>
                  <a:srgbClr val="474848"/>
                </a:solidFill>
                <a:effectLst/>
                <a:latin typeface="Helvetica Neue LT Pro 85 Heavy"/>
                <a:ea typeface="Calibri" panose="020F0502020204030204" pitchFamily="34" charset="0"/>
                <a:cs typeface="Calibri" panose="020F0502020204030204" pitchFamily="34" charset="0"/>
              </a:rPr>
              <a:t>09:00-09:45</a:t>
            </a:r>
            <a:endParaRPr lang="en-US" sz="730" b="1" dirty="0">
              <a:solidFill>
                <a:srgbClr val="474848"/>
              </a:solidFill>
              <a:effectLst/>
              <a:latin typeface="Helvetica Neue LT Pro 85 Heavy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sq-AL" sz="730" b="1" dirty="0">
                <a:solidFill>
                  <a:srgbClr val="474848"/>
                </a:solidFill>
                <a:effectLst/>
                <a:latin typeface="Helvetica Neue LT Pro 85 Heavy"/>
                <a:ea typeface="Calibri" panose="020F0502020204030204" pitchFamily="34" charset="0"/>
                <a:cs typeface="Calibri" panose="020F0502020204030204" pitchFamily="34" charset="0"/>
              </a:rPr>
              <a:t>Gr.1:</a:t>
            </a:r>
            <a:r>
              <a:rPr lang="en-US" sz="730" b="1" dirty="0">
                <a:solidFill>
                  <a:srgbClr val="474848"/>
                </a:solidFill>
                <a:effectLst/>
                <a:latin typeface="Helvetica Neue LT Pro 85 Heavy"/>
                <a:ea typeface="Calibri" panose="020F0502020204030204" pitchFamily="34" charset="0"/>
                <a:cs typeface="Calibri" panose="020F0502020204030204" pitchFamily="34" charset="0"/>
              </a:rPr>
              <a:t>09:45-10:30</a:t>
            </a:r>
            <a:endParaRPr lang="en-US" sz="730" b="1" dirty="0">
              <a:solidFill>
                <a:srgbClr val="474848"/>
              </a:solidFill>
              <a:effectLst/>
              <a:latin typeface="Helvetica Neue LT Pro 85 Heavy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sq-AL" sz="730" b="1" dirty="0">
                <a:solidFill>
                  <a:srgbClr val="474848"/>
                </a:solidFill>
                <a:effectLst/>
                <a:latin typeface="Helvetica Neue LT Pro 85 Heavy"/>
                <a:ea typeface="Calibri" panose="020F0502020204030204" pitchFamily="34" charset="0"/>
                <a:cs typeface="Calibri" panose="020F0502020204030204" pitchFamily="34" charset="0"/>
              </a:rPr>
              <a:t>Gr.4:</a:t>
            </a:r>
            <a:r>
              <a:rPr lang="en-US" sz="730" b="1" dirty="0">
                <a:solidFill>
                  <a:srgbClr val="474848"/>
                </a:solidFill>
                <a:effectLst/>
                <a:latin typeface="Helvetica Neue LT Pro 85 Heavy"/>
                <a:ea typeface="Calibri" panose="020F0502020204030204" pitchFamily="34" charset="0"/>
                <a:cs typeface="Calibri" panose="020F0502020204030204" pitchFamily="34" charset="0"/>
              </a:rPr>
              <a:t>10:30-11:15</a:t>
            </a:r>
            <a:endParaRPr lang="en-US" sz="730" b="1" dirty="0">
              <a:solidFill>
                <a:srgbClr val="474848"/>
              </a:solidFill>
              <a:effectLst/>
              <a:latin typeface="Helvetica Neue LT Pro 85 Heavy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sq-AL" sz="730" b="1" dirty="0">
                <a:solidFill>
                  <a:srgbClr val="474848"/>
                </a:solidFill>
                <a:effectLst/>
                <a:latin typeface="Helvetica Neue LT Pro 85 Heavy"/>
                <a:ea typeface="Calibri" panose="020F0502020204030204" pitchFamily="34" charset="0"/>
                <a:cs typeface="Calibri" panose="020F0502020204030204" pitchFamily="34" charset="0"/>
              </a:rPr>
              <a:t>Gr.3:</a:t>
            </a:r>
            <a:r>
              <a:rPr lang="en-US" sz="730" b="1" dirty="0">
                <a:solidFill>
                  <a:srgbClr val="474848"/>
                </a:solidFill>
                <a:effectLst/>
                <a:latin typeface="Helvetica Neue LT Pro 85 Heavy"/>
                <a:ea typeface="Calibri" panose="020F0502020204030204" pitchFamily="34" charset="0"/>
                <a:cs typeface="Calibri" panose="020F0502020204030204" pitchFamily="34" charset="0"/>
              </a:rPr>
              <a:t>11:15-12:00</a:t>
            </a:r>
            <a:endParaRPr lang="en-US" sz="730" b="1" dirty="0">
              <a:solidFill>
                <a:srgbClr val="474848"/>
              </a:solidFill>
              <a:effectLst/>
              <a:latin typeface="Helvetica Neue LT Pro 85 Heavy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sq-AL" sz="730" b="1" dirty="0">
                <a:solidFill>
                  <a:srgbClr val="474848"/>
                </a:solidFill>
                <a:effectLst/>
                <a:latin typeface="Helvetica Neue LT Pro 85 Heavy"/>
                <a:ea typeface="Calibri" panose="020F0502020204030204" pitchFamily="34" charset="0"/>
                <a:cs typeface="Calibri" panose="020F0502020204030204" pitchFamily="34" charset="0"/>
              </a:rPr>
              <a:t>Gr.6:</a:t>
            </a:r>
            <a:r>
              <a:rPr lang="en-US" sz="730" b="1" dirty="0">
                <a:solidFill>
                  <a:srgbClr val="474848"/>
                </a:solidFill>
                <a:effectLst/>
                <a:latin typeface="Helvetica Neue LT Pro 85 Heavy"/>
                <a:ea typeface="Calibri" panose="020F0502020204030204" pitchFamily="34" charset="0"/>
                <a:cs typeface="Calibri" panose="020F0502020204030204" pitchFamily="34" charset="0"/>
              </a:rPr>
              <a:t>13:15-14:00</a:t>
            </a:r>
            <a:endParaRPr lang="en-US" sz="730" b="1" dirty="0">
              <a:solidFill>
                <a:srgbClr val="474848"/>
              </a:solidFill>
              <a:effectLst/>
              <a:latin typeface="Helvetica Neue LT Pro 85 Heavy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sq-AL" sz="730" b="1">
                <a:solidFill>
                  <a:srgbClr val="474848"/>
                </a:solidFill>
                <a:effectLst/>
                <a:latin typeface="Helvetica Neue LT Pro 85 Heavy"/>
                <a:ea typeface="Calibri" panose="020F0502020204030204" pitchFamily="34" charset="0"/>
              </a:rPr>
              <a:t>Gr.5.</a:t>
            </a:r>
            <a:r>
              <a:rPr lang="en-US" sz="730" b="1">
                <a:solidFill>
                  <a:srgbClr val="474848"/>
                </a:solidFill>
                <a:effectLst/>
                <a:latin typeface="Helvetica Neue LT Pro 85 Heavy"/>
                <a:ea typeface="Calibri" panose="020F0502020204030204" pitchFamily="34" charset="0"/>
              </a:rPr>
              <a:t>14:00-14:45</a:t>
            </a:r>
            <a:endParaRPr lang="pl-PL" sz="730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E00D6D5-FE46-A765-E906-B69B05A91B1C}"/>
              </a:ext>
            </a:extLst>
          </p:cNvPr>
          <p:cNvSpPr txBox="1"/>
          <p:nvPr/>
        </p:nvSpPr>
        <p:spPr>
          <a:xfrm>
            <a:off x="3073603" y="3269643"/>
            <a:ext cx="955496" cy="2046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30" b="1" dirty="0" err="1">
                <a:solidFill>
                  <a:srgbClr val="474848"/>
                </a:solidFill>
                <a:effectLst/>
                <a:latin typeface="Helvetica Neue LT Pro 85 Heavy"/>
                <a:ea typeface="Calibri" panose="020F0502020204030204" pitchFamily="34" charset="0"/>
              </a:rPr>
              <a:t>Nazmi</a:t>
            </a:r>
            <a:r>
              <a:rPr lang="en-US" sz="730" b="1" dirty="0">
                <a:solidFill>
                  <a:srgbClr val="474848"/>
                </a:solidFill>
                <a:effectLst/>
                <a:latin typeface="Helvetica Neue LT Pro 85 Heavy"/>
                <a:ea typeface="Calibri" panose="020F0502020204030204" pitchFamily="34" charset="0"/>
              </a:rPr>
              <a:t> </a:t>
            </a:r>
            <a:r>
              <a:rPr lang="en-US" sz="730" b="1" dirty="0" err="1">
                <a:solidFill>
                  <a:srgbClr val="474848"/>
                </a:solidFill>
                <a:effectLst/>
                <a:latin typeface="Helvetica Neue LT Pro 85 Heavy"/>
                <a:ea typeface="Calibri" panose="020F0502020204030204" pitchFamily="34" charset="0"/>
              </a:rPr>
              <a:t>Kolgeci</a:t>
            </a:r>
            <a:endParaRPr lang="en-US" sz="730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FB12FE-BFBD-7D90-9559-9C9CFC46E454}"/>
              </a:ext>
            </a:extLst>
          </p:cNvPr>
          <p:cNvSpPr txBox="1"/>
          <p:nvPr/>
        </p:nvSpPr>
        <p:spPr>
          <a:xfrm>
            <a:off x="2868405" y="3269643"/>
            <a:ext cx="409588" cy="204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6" dirty="0">
                <a:solidFill>
                  <a:srgbClr val="35A9DE"/>
                </a:solidFill>
                <a:latin typeface="Helvetica Neue LT Pro 85 Heavy"/>
              </a:rPr>
              <a:t>MD.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BBCC6C6-D609-CEA7-1A78-80FC01FAA140}"/>
              </a:ext>
            </a:extLst>
          </p:cNvPr>
          <p:cNvSpPr txBox="1"/>
          <p:nvPr/>
        </p:nvSpPr>
        <p:spPr>
          <a:xfrm>
            <a:off x="3116362" y="3428313"/>
            <a:ext cx="955496" cy="2046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30" b="1" dirty="0" err="1">
                <a:solidFill>
                  <a:srgbClr val="474848"/>
                </a:solidFill>
                <a:effectLst/>
                <a:latin typeface="Helvetica Neue LT Pro 85 Heavy"/>
                <a:ea typeface="Calibri" panose="020F0502020204030204" pitchFamily="34" charset="0"/>
              </a:rPr>
              <a:t>Liridon</a:t>
            </a:r>
            <a:r>
              <a:rPr lang="en-US" sz="730" b="1" dirty="0">
                <a:solidFill>
                  <a:srgbClr val="474848"/>
                </a:solidFill>
                <a:effectLst/>
                <a:latin typeface="Helvetica Neue LT Pro 85 Heavy"/>
                <a:ea typeface="Calibri" panose="020F0502020204030204" pitchFamily="34" charset="0"/>
              </a:rPr>
              <a:t> </a:t>
            </a:r>
            <a:r>
              <a:rPr lang="en-US" sz="730" b="1" dirty="0" err="1">
                <a:solidFill>
                  <a:srgbClr val="474848"/>
                </a:solidFill>
                <a:effectLst/>
                <a:latin typeface="Helvetica Neue LT Pro 85 Heavy"/>
                <a:ea typeface="Calibri" panose="020F0502020204030204" pitchFamily="34" charset="0"/>
              </a:rPr>
              <a:t>Marku</a:t>
            </a:r>
            <a:endParaRPr lang="en-US" sz="730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242F8AE-879E-173D-C07A-0156E2EE5312}"/>
              </a:ext>
            </a:extLst>
          </p:cNvPr>
          <p:cNvSpPr txBox="1"/>
          <p:nvPr/>
        </p:nvSpPr>
        <p:spPr>
          <a:xfrm>
            <a:off x="2875068" y="3428313"/>
            <a:ext cx="409588" cy="204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6" dirty="0">
                <a:solidFill>
                  <a:srgbClr val="35A9DE"/>
                </a:solidFill>
                <a:latin typeface="Helvetica Neue LT Pro 85 Heavy"/>
              </a:rPr>
              <a:t>MSc.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7967906-1272-4456-420D-592125A218A5}"/>
              </a:ext>
            </a:extLst>
          </p:cNvPr>
          <p:cNvSpPr txBox="1"/>
          <p:nvPr/>
        </p:nvSpPr>
        <p:spPr>
          <a:xfrm>
            <a:off x="2849222" y="4275791"/>
            <a:ext cx="935874" cy="204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6" dirty="0">
                <a:solidFill>
                  <a:srgbClr val="35A9DE"/>
                </a:solidFill>
                <a:latin typeface="Helvetica Neue LT Pro 85 Heavy"/>
              </a:rPr>
              <a:t>MSc. Cand.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C86019A-660C-F885-7644-B397F8279567}"/>
              </a:ext>
            </a:extLst>
          </p:cNvPr>
          <p:cNvSpPr txBox="1"/>
          <p:nvPr/>
        </p:nvSpPr>
        <p:spPr>
          <a:xfrm>
            <a:off x="3365058" y="4276581"/>
            <a:ext cx="965220" cy="204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6" b="1" dirty="0">
                <a:solidFill>
                  <a:srgbClr val="474848"/>
                </a:solidFill>
                <a:latin typeface="Helvetica Neue LT Pro 85 Heavy"/>
              </a:rPr>
              <a:t>Else </a:t>
            </a:r>
            <a:r>
              <a:rPr lang="en-US" sz="726" b="1" dirty="0" err="1">
                <a:solidFill>
                  <a:srgbClr val="474848"/>
                </a:solidFill>
                <a:latin typeface="Helvetica Neue LT Pro 85 Heavy"/>
              </a:rPr>
              <a:t>Zejnullahu</a:t>
            </a:r>
            <a:endParaRPr lang="en-US" sz="726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1D7F0A7-7C59-B227-E3D7-A6F319A4B9F6}"/>
              </a:ext>
            </a:extLst>
          </p:cNvPr>
          <p:cNvSpPr txBox="1"/>
          <p:nvPr/>
        </p:nvSpPr>
        <p:spPr>
          <a:xfrm>
            <a:off x="7336119" y="2975372"/>
            <a:ext cx="855258" cy="8787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730" b="1" dirty="0" err="1">
                <a:solidFill>
                  <a:srgbClr val="474848"/>
                </a:solidFill>
                <a:effectLst/>
                <a:latin typeface="Helvetica Neue LT Pro 85 Heavy"/>
                <a:ea typeface="Calibri" panose="020F0502020204030204" pitchFamily="34" charset="0"/>
              </a:rPr>
              <a:t>Praktika</a:t>
            </a:r>
            <a:r>
              <a:rPr lang="en-US" sz="730" b="1" dirty="0">
                <a:solidFill>
                  <a:srgbClr val="474848"/>
                </a:solidFill>
                <a:effectLst/>
                <a:latin typeface="Helvetica Neue LT Pro 85 Heavy"/>
                <a:ea typeface="Calibri" panose="020F0502020204030204" pitchFamily="34" charset="0"/>
              </a:rPr>
              <a:t> </a:t>
            </a:r>
            <a:r>
              <a:rPr lang="en-US" sz="730" b="1" dirty="0" err="1">
                <a:solidFill>
                  <a:srgbClr val="474848"/>
                </a:solidFill>
                <a:effectLst/>
                <a:latin typeface="Helvetica Neue LT Pro 85 Heavy"/>
                <a:ea typeface="Calibri" panose="020F0502020204030204" pitchFamily="34" charset="0"/>
              </a:rPr>
              <a:t>klinike-Kirurgji</a:t>
            </a:r>
            <a:r>
              <a:rPr lang="sq-AL" sz="730" b="1" dirty="0">
                <a:solidFill>
                  <a:srgbClr val="474848"/>
                </a:solidFill>
                <a:latin typeface="Helvetica Neue LT Pro 85 Heavy"/>
                <a:ea typeface="Calibri" panose="020F0502020204030204" pitchFamily="34" charset="0"/>
              </a:rPr>
              <a:t> dhe Psikiatri</a:t>
            </a:r>
            <a:r>
              <a:rPr lang="en-US" sz="730" b="1" dirty="0">
                <a:solidFill>
                  <a:srgbClr val="474848"/>
                </a:solidFill>
                <a:effectLst/>
                <a:latin typeface="Helvetica Neue LT Pro 85 Heavy"/>
                <a:ea typeface="Calibri" panose="020F0502020204030204" pitchFamily="34" charset="0"/>
              </a:rPr>
              <a:t> </a:t>
            </a:r>
            <a:r>
              <a:rPr lang="en-US" sz="730" b="1" dirty="0" err="1">
                <a:solidFill>
                  <a:srgbClr val="474848"/>
                </a:solidFill>
                <a:effectLst/>
                <a:latin typeface="Helvetica Neue LT Pro 85 Heavy"/>
                <a:ea typeface="Calibri" panose="020F0502020204030204" pitchFamily="34" charset="0"/>
              </a:rPr>
              <a:t>Spitalet</a:t>
            </a:r>
            <a:r>
              <a:rPr lang="en-US" sz="730" b="1" dirty="0">
                <a:solidFill>
                  <a:srgbClr val="474848"/>
                </a:solidFill>
                <a:effectLst/>
                <a:latin typeface="Helvetica Neue LT Pro 85 Heavy"/>
                <a:ea typeface="Calibri" panose="020F0502020204030204" pitchFamily="34" charset="0"/>
              </a:rPr>
              <a:t> </a:t>
            </a:r>
            <a:r>
              <a:rPr lang="en-US" sz="730" b="1" dirty="0" err="1">
                <a:solidFill>
                  <a:srgbClr val="474848"/>
                </a:solidFill>
                <a:effectLst/>
                <a:latin typeface="Helvetica Neue LT Pro 85 Heavy"/>
                <a:ea typeface="Calibri" panose="020F0502020204030204" pitchFamily="34" charset="0"/>
              </a:rPr>
              <a:t>Rajonale</a:t>
            </a:r>
            <a:r>
              <a:rPr lang="sq-AL" sz="730" b="1" dirty="0">
                <a:solidFill>
                  <a:srgbClr val="474848"/>
                </a:solidFill>
                <a:latin typeface="Helvetica Neue LT Pro 85 Heavy"/>
                <a:ea typeface="Calibri" panose="020F0502020204030204" pitchFamily="34" charset="0"/>
              </a:rPr>
              <a:t>, </a:t>
            </a:r>
            <a:r>
              <a:rPr lang="en-US" sz="730" b="1" dirty="0">
                <a:solidFill>
                  <a:srgbClr val="474848"/>
                </a:solidFill>
                <a:effectLst/>
                <a:latin typeface="Helvetica Neue LT Pro 85 Heavy"/>
                <a:ea typeface="Calibri" panose="020F0502020204030204" pitchFamily="34" charset="0"/>
              </a:rPr>
              <a:t>QKUK-15:00-20:00</a:t>
            </a:r>
            <a:endParaRPr lang="en-US" sz="730" b="1" dirty="0">
              <a:solidFill>
                <a:srgbClr val="474848"/>
              </a:solidFill>
              <a:effectLst/>
              <a:latin typeface="Helvetica Neue LT Pro 85 Heavy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A41DD97-CCCE-0F46-5DD2-3B63828D8C52}"/>
              </a:ext>
            </a:extLst>
          </p:cNvPr>
          <p:cNvSpPr txBox="1"/>
          <p:nvPr/>
        </p:nvSpPr>
        <p:spPr>
          <a:xfrm>
            <a:off x="8354016" y="4004901"/>
            <a:ext cx="855258" cy="2139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730" b="1" dirty="0">
                <a:solidFill>
                  <a:srgbClr val="474848"/>
                </a:solidFill>
                <a:effectLst/>
                <a:latin typeface="Helvetica Neue LT Pro 85 Heavy"/>
                <a:ea typeface="Calibri" panose="020F0502020204030204" pitchFamily="34" charset="0"/>
                <a:cs typeface="Calibri" panose="020F0502020204030204" pitchFamily="34" charset="0"/>
              </a:rPr>
              <a:t>L: 14:00-15:30       </a:t>
            </a:r>
            <a:endParaRPr lang="en-US" sz="730" b="1" dirty="0">
              <a:solidFill>
                <a:srgbClr val="474848"/>
              </a:solidFill>
              <a:effectLst/>
              <a:latin typeface="Helvetica Neue LT Pro 85 Heavy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8D856F3-50C1-3558-9BDD-0989A0468115}"/>
              </a:ext>
            </a:extLst>
          </p:cNvPr>
          <p:cNvSpPr txBox="1"/>
          <p:nvPr/>
        </p:nvSpPr>
        <p:spPr>
          <a:xfrm>
            <a:off x="8336938" y="2975372"/>
            <a:ext cx="855258" cy="2139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730" b="1" dirty="0">
                <a:solidFill>
                  <a:srgbClr val="474848"/>
                </a:solidFill>
                <a:effectLst/>
                <a:latin typeface="Helvetica Neue LT Pro 85 Heavy"/>
                <a:ea typeface="Calibri" panose="020F0502020204030204" pitchFamily="34" charset="0"/>
                <a:cs typeface="Calibri" panose="020F0502020204030204" pitchFamily="34" charset="0"/>
              </a:rPr>
              <a:t>L: 15:45-16:30</a:t>
            </a:r>
            <a:endParaRPr lang="en-US" sz="730" b="1" dirty="0">
              <a:solidFill>
                <a:srgbClr val="474848"/>
              </a:solidFill>
              <a:effectLst/>
              <a:latin typeface="Helvetica Neue LT Pro 85 Heavy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3203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</TotalTime>
  <Words>276</Words>
  <Application>Microsoft Office PowerPoint</Application>
  <PresentationFormat>Widescreen</PresentationFormat>
  <Paragraphs>77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Helvetica Neue LT Pro 85 Heavy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Lirik Isufi</dc:creator>
  <cp:lastModifiedBy>Heimerer</cp:lastModifiedBy>
  <cp:revision>15</cp:revision>
  <dcterms:created xsi:type="dcterms:W3CDTF">2024-02-28T15:51:27Z</dcterms:created>
  <dcterms:modified xsi:type="dcterms:W3CDTF">2024-03-14T11:54:17Z</dcterms:modified>
</cp:coreProperties>
</file>